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Bebas Neue"/>
      <p:regular r:id="rId22"/>
    </p:embeddedFont>
    <p:embeddedFont>
      <p:font typeface="Barlow"/>
      <p:regular r:id="rId23"/>
      <p:bold r:id="rId24"/>
      <p:italic r:id="rId25"/>
      <p:boldItalic r:id="rId26"/>
    </p:embeddedFont>
    <p:embeddedFont>
      <p:font typeface="Archivo Black"/>
      <p:regular r:id="rId27"/>
    </p:embeddedFont>
    <p:embeddedFont>
      <p:font typeface="Lexend Giga Black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BebasNeue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Barlow-bold.fntdata"/><Relationship Id="rId23" Type="http://schemas.openxmlformats.org/officeDocument/2006/relationships/font" Target="fonts/Barlow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Barlow-boldItalic.fntdata"/><Relationship Id="rId25" Type="http://schemas.openxmlformats.org/officeDocument/2006/relationships/font" Target="fonts/Barlow-italic.fntdata"/><Relationship Id="rId28" Type="http://schemas.openxmlformats.org/officeDocument/2006/relationships/font" Target="fonts/LexendGigaBlack-bold.fntdata"/><Relationship Id="rId27" Type="http://schemas.openxmlformats.org/officeDocument/2006/relationships/font" Target="fonts/ArchivoBlack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0e3e8d7f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0e3e8d7f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f16231afa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f16231afa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06f8f9166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06f8f9166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f8f21fa35c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f8f21fa35c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f8f21fa35c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f8f21fa35c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1b2b215ea_0_4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1b2b215ea_0_4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d362d286f3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d362d286f3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d362d286f3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d362d286f3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0e3e8d7ff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0e3e8d7ff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362d286f3_1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362d286f3_1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06f8f9166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06f8f9166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206f8f9166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206f8f9166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f16231afa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f16231afa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703075"/>
            <a:ext cx="4937700" cy="215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2855575"/>
            <a:ext cx="2758500" cy="40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1"/>
          <p:cNvSpPr txBox="1"/>
          <p:nvPr>
            <p:ph hasCustomPrompt="1" type="title"/>
          </p:nvPr>
        </p:nvSpPr>
        <p:spPr>
          <a:xfrm>
            <a:off x="720000" y="1102275"/>
            <a:ext cx="7704000" cy="1097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2265475" y="2275875"/>
            <a:ext cx="45720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97" name="Google Shape;97;p11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98" name="Google Shape;98;p11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99" name="Google Shape;99;p11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11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1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2" name="Google Shape;102;p11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103" name="Google Shape;103;p11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11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1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/>
          <p:nvPr>
            <p:ph type="title"/>
          </p:nvPr>
        </p:nvSpPr>
        <p:spPr>
          <a:xfrm>
            <a:off x="3081575" y="1520250"/>
            <a:ext cx="5342400" cy="1645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" name="Google Shape;109;p13"/>
          <p:cNvSpPr txBox="1"/>
          <p:nvPr>
            <p:ph hasCustomPrompt="1" idx="2" type="title"/>
          </p:nvPr>
        </p:nvSpPr>
        <p:spPr>
          <a:xfrm>
            <a:off x="292825" y="1428757"/>
            <a:ext cx="2286000" cy="2286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/>
          <p:nvPr>
            <p:ph idx="1" type="subTitle"/>
          </p:nvPr>
        </p:nvSpPr>
        <p:spPr>
          <a:xfrm>
            <a:off x="3081575" y="3166050"/>
            <a:ext cx="38517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1" name="Google Shape;111;p13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112" name="Google Shape;112;p13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113" name="Google Shape;113;p13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3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13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" name="Google Shape;116;p13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117" name="Google Shape;117;p13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13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13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4"/>
          <p:cNvSpPr txBox="1"/>
          <p:nvPr>
            <p:ph type="title"/>
          </p:nvPr>
        </p:nvSpPr>
        <p:spPr>
          <a:xfrm>
            <a:off x="720000" y="2571750"/>
            <a:ext cx="7704000" cy="1280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14"/>
          <p:cNvSpPr txBox="1"/>
          <p:nvPr>
            <p:ph hasCustomPrompt="1" idx="2" type="title"/>
          </p:nvPr>
        </p:nvSpPr>
        <p:spPr>
          <a:xfrm>
            <a:off x="3429000" y="191305"/>
            <a:ext cx="2286000" cy="2286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3" name="Google Shape;123;p14"/>
          <p:cNvSpPr txBox="1"/>
          <p:nvPr>
            <p:ph idx="1" type="subTitle"/>
          </p:nvPr>
        </p:nvSpPr>
        <p:spPr>
          <a:xfrm>
            <a:off x="2646150" y="3851850"/>
            <a:ext cx="38517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24" name="Google Shape;124;p14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125" name="Google Shape;125;p14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126" name="Google Shape;126;p14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14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14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" name="Google Shape;129;p14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130" name="Google Shape;130;p14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14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14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5"/>
          <p:cNvSpPr txBox="1"/>
          <p:nvPr>
            <p:ph type="title"/>
          </p:nvPr>
        </p:nvSpPr>
        <p:spPr>
          <a:xfrm>
            <a:off x="914400" y="1306950"/>
            <a:ext cx="7315200" cy="731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5" name="Google Shape;135;p15"/>
          <p:cNvSpPr txBox="1"/>
          <p:nvPr>
            <p:ph hasCustomPrompt="1" idx="2" type="title"/>
          </p:nvPr>
        </p:nvSpPr>
        <p:spPr>
          <a:xfrm>
            <a:off x="3429000" y="2666200"/>
            <a:ext cx="2286000" cy="2286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6" name="Google Shape;136;p15"/>
          <p:cNvSpPr txBox="1"/>
          <p:nvPr>
            <p:ph idx="1" type="subTitle"/>
          </p:nvPr>
        </p:nvSpPr>
        <p:spPr>
          <a:xfrm>
            <a:off x="914400" y="2038350"/>
            <a:ext cx="7315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37" name="Google Shape;137;p15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138" name="Google Shape;138;p15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139" name="Google Shape;139;p15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" name="Google Shape;142;p15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143" name="Google Shape;143;p15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type="title"/>
          </p:nvPr>
        </p:nvSpPr>
        <p:spPr>
          <a:xfrm>
            <a:off x="720000" y="1742775"/>
            <a:ext cx="22731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8" name="Google Shape;148;p16"/>
          <p:cNvSpPr txBox="1"/>
          <p:nvPr>
            <p:ph hasCustomPrompt="1" idx="2" type="title"/>
          </p:nvPr>
        </p:nvSpPr>
        <p:spPr>
          <a:xfrm>
            <a:off x="720000" y="1149375"/>
            <a:ext cx="12930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6"/>
          <p:cNvSpPr txBox="1"/>
          <p:nvPr>
            <p:ph idx="1" type="subTitle"/>
          </p:nvPr>
        </p:nvSpPr>
        <p:spPr>
          <a:xfrm>
            <a:off x="720000" y="2332102"/>
            <a:ext cx="2011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6"/>
          <p:cNvSpPr txBox="1"/>
          <p:nvPr>
            <p:ph idx="3" type="title"/>
          </p:nvPr>
        </p:nvSpPr>
        <p:spPr>
          <a:xfrm>
            <a:off x="3566100" y="1742775"/>
            <a:ext cx="22731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1" name="Google Shape;151;p16"/>
          <p:cNvSpPr txBox="1"/>
          <p:nvPr>
            <p:ph hasCustomPrompt="1" idx="4" type="title"/>
          </p:nvPr>
        </p:nvSpPr>
        <p:spPr>
          <a:xfrm>
            <a:off x="3566100" y="1149375"/>
            <a:ext cx="12930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/>
          <p:nvPr>
            <p:ph idx="5" type="subTitle"/>
          </p:nvPr>
        </p:nvSpPr>
        <p:spPr>
          <a:xfrm>
            <a:off x="3566100" y="2332102"/>
            <a:ext cx="2011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6"/>
          <p:cNvSpPr txBox="1"/>
          <p:nvPr>
            <p:ph idx="6" type="title"/>
          </p:nvPr>
        </p:nvSpPr>
        <p:spPr>
          <a:xfrm>
            <a:off x="6412200" y="1742775"/>
            <a:ext cx="22731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4" name="Google Shape;154;p16"/>
          <p:cNvSpPr txBox="1"/>
          <p:nvPr>
            <p:ph hasCustomPrompt="1" idx="7" type="title"/>
          </p:nvPr>
        </p:nvSpPr>
        <p:spPr>
          <a:xfrm>
            <a:off x="6412200" y="1149375"/>
            <a:ext cx="12930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5" name="Google Shape;155;p16"/>
          <p:cNvSpPr txBox="1"/>
          <p:nvPr>
            <p:ph idx="8" type="subTitle"/>
          </p:nvPr>
        </p:nvSpPr>
        <p:spPr>
          <a:xfrm>
            <a:off x="6412200" y="2332102"/>
            <a:ext cx="2011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16"/>
          <p:cNvSpPr txBox="1"/>
          <p:nvPr>
            <p:ph idx="9" type="title"/>
          </p:nvPr>
        </p:nvSpPr>
        <p:spPr>
          <a:xfrm>
            <a:off x="720000" y="3512500"/>
            <a:ext cx="22731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7" name="Google Shape;157;p16"/>
          <p:cNvSpPr txBox="1"/>
          <p:nvPr>
            <p:ph hasCustomPrompt="1" idx="13" type="title"/>
          </p:nvPr>
        </p:nvSpPr>
        <p:spPr>
          <a:xfrm>
            <a:off x="720000" y="2919325"/>
            <a:ext cx="12930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8" name="Google Shape;158;p16"/>
          <p:cNvSpPr txBox="1"/>
          <p:nvPr>
            <p:ph idx="14" type="subTitle"/>
          </p:nvPr>
        </p:nvSpPr>
        <p:spPr>
          <a:xfrm>
            <a:off x="720000" y="4101827"/>
            <a:ext cx="2011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16"/>
          <p:cNvSpPr txBox="1"/>
          <p:nvPr>
            <p:ph idx="15" type="title"/>
          </p:nvPr>
        </p:nvSpPr>
        <p:spPr>
          <a:xfrm>
            <a:off x="3566100" y="3512500"/>
            <a:ext cx="22731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0" name="Google Shape;160;p16"/>
          <p:cNvSpPr txBox="1"/>
          <p:nvPr>
            <p:ph hasCustomPrompt="1" idx="16" type="title"/>
          </p:nvPr>
        </p:nvSpPr>
        <p:spPr>
          <a:xfrm>
            <a:off x="3566100" y="2919325"/>
            <a:ext cx="12930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1" name="Google Shape;161;p16"/>
          <p:cNvSpPr txBox="1"/>
          <p:nvPr>
            <p:ph idx="17" type="subTitle"/>
          </p:nvPr>
        </p:nvSpPr>
        <p:spPr>
          <a:xfrm>
            <a:off x="3566100" y="4101827"/>
            <a:ext cx="2011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16"/>
          <p:cNvSpPr txBox="1"/>
          <p:nvPr>
            <p:ph idx="18" type="title"/>
          </p:nvPr>
        </p:nvSpPr>
        <p:spPr>
          <a:xfrm>
            <a:off x="6412200" y="3512500"/>
            <a:ext cx="2273100" cy="527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3" name="Google Shape;163;p16"/>
          <p:cNvSpPr txBox="1"/>
          <p:nvPr>
            <p:ph hasCustomPrompt="1" idx="19" type="title"/>
          </p:nvPr>
        </p:nvSpPr>
        <p:spPr>
          <a:xfrm>
            <a:off x="6412200" y="2919325"/>
            <a:ext cx="1293000" cy="593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" name="Google Shape;164;p16"/>
          <p:cNvSpPr txBox="1"/>
          <p:nvPr>
            <p:ph idx="20" type="subTitle"/>
          </p:nvPr>
        </p:nvSpPr>
        <p:spPr>
          <a:xfrm>
            <a:off x="6412200" y="4101827"/>
            <a:ext cx="2011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16"/>
          <p:cNvSpPr txBox="1"/>
          <p:nvPr>
            <p:ph idx="21" type="title"/>
          </p:nvPr>
        </p:nvSpPr>
        <p:spPr>
          <a:xfrm>
            <a:off x="720000" y="421102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6" name="Google Shape;166;p16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6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6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/>
          <p:nvPr>
            <p:ph type="title"/>
          </p:nvPr>
        </p:nvSpPr>
        <p:spPr>
          <a:xfrm>
            <a:off x="4572000" y="3167856"/>
            <a:ext cx="38520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1" name="Google Shape;171;p17"/>
          <p:cNvSpPr txBox="1"/>
          <p:nvPr>
            <p:ph idx="1" type="subTitle"/>
          </p:nvPr>
        </p:nvSpPr>
        <p:spPr>
          <a:xfrm>
            <a:off x="720000" y="1704756"/>
            <a:ext cx="7704000" cy="146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grpSp>
        <p:nvGrpSpPr>
          <p:cNvPr id="172" name="Google Shape;172;p17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173" name="Google Shape;173;p17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174" name="Google Shape;174;p17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17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7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" name="Google Shape;177;p17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178" name="Google Shape;178;p17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17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7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 txBox="1"/>
          <p:nvPr>
            <p:ph type="title"/>
          </p:nvPr>
        </p:nvSpPr>
        <p:spPr>
          <a:xfrm>
            <a:off x="720000" y="2571738"/>
            <a:ext cx="23364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3" name="Google Shape;183;p18"/>
          <p:cNvSpPr txBox="1"/>
          <p:nvPr>
            <p:ph idx="1" type="subTitle"/>
          </p:nvPr>
        </p:nvSpPr>
        <p:spPr>
          <a:xfrm>
            <a:off x="720000" y="3070875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18"/>
          <p:cNvSpPr txBox="1"/>
          <p:nvPr>
            <p:ph idx="2" type="title"/>
          </p:nvPr>
        </p:nvSpPr>
        <p:spPr>
          <a:xfrm>
            <a:off x="3403800" y="2571738"/>
            <a:ext cx="23364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5" name="Google Shape;185;p18"/>
          <p:cNvSpPr txBox="1"/>
          <p:nvPr>
            <p:ph idx="3" type="subTitle"/>
          </p:nvPr>
        </p:nvSpPr>
        <p:spPr>
          <a:xfrm>
            <a:off x="3403800" y="3070875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18"/>
          <p:cNvSpPr txBox="1"/>
          <p:nvPr>
            <p:ph idx="4" type="title"/>
          </p:nvPr>
        </p:nvSpPr>
        <p:spPr>
          <a:xfrm>
            <a:off x="6087600" y="2571738"/>
            <a:ext cx="23364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7" name="Google Shape;187;p18"/>
          <p:cNvSpPr txBox="1"/>
          <p:nvPr>
            <p:ph idx="5" type="subTitle"/>
          </p:nvPr>
        </p:nvSpPr>
        <p:spPr>
          <a:xfrm>
            <a:off x="6087600" y="3070875"/>
            <a:ext cx="2336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18"/>
          <p:cNvSpPr txBox="1"/>
          <p:nvPr>
            <p:ph idx="6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9" name="Google Shape;189;p18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/>
          <p:nvPr>
            <p:ph type="title"/>
          </p:nvPr>
        </p:nvSpPr>
        <p:spPr>
          <a:xfrm>
            <a:off x="720000" y="2012688"/>
            <a:ext cx="2336400" cy="9144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3" name="Google Shape;193;p19"/>
          <p:cNvSpPr txBox="1"/>
          <p:nvPr>
            <p:ph idx="1" type="subTitle"/>
          </p:nvPr>
        </p:nvSpPr>
        <p:spPr>
          <a:xfrm>
            <a:off x="720000" y="2927088"/>
            <a:ext cx="2336400" cy="9144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19"/>
          <p:cNvSpPr txBox="1"/>
          <p:nvPr>
            <p:ph idx="2" type="title"/>
          </p:nvPr>
        </p:nvSpPr>
        <p:spPr>
          <a:xfrm>
            <a:off x="3403800" y="2012688"/>
            <a:ext cx="2336400" cy="9144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5" name="Google Shape;195;p19"/>
          <p:cNvSpPr txBox="1"/>
          <p:nvPr>
            <p:ph idx="3" type="subTitle"/>
          </p:nvPr>
        </p:nvSpPr>
        <p:spPr>
          <a:xfrm>
            <a:off x="3403800" y="2927088"/>
            <a:ext cx="2336400" cy="9144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19"/>
          <p:cNvSpPr txBox="1"/>
          <p:nvPr>
            <p:ph idx="4" type="title"/>
          </p:nvPr>
        </p:nvSpPr>
        <p:spPr>
          <a:xfrm>
            <a:off x="6087600" y="2012688"/>
            <a:ext cx="2336400" cy="9144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7" name="Google Shape;197;p19"/>
          <p:cNvSpPr txBox="1"/>
          <p:nvPr>
            <p:ph idx="5" type="subTitle"/>
          </p:nvPr>
        </p:nvSpPr>
        <p:spPr>
          <a:xfrm>
            <a:off x="6087600" y="2927088"/>
            <a:ext cx="2336400" cy="9144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9"/>
          <p:cNvSpPr txBox="1"/>
          <p:nvPr>
            <p:ph idx="6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9" name="Google Shape;199;p19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9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BLANK_1_1_1_2_2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/>
          <p:nvPr>
            <p:ph type="title"/>
          </p:nvPr>
        </p:nvSpPr>
        <p:spPr>
          <a:xfrm>
            <a:off x="719988" y="2105913"/>
            <a:ext cx="2011800" cy="64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3" name="Google Shape;203;p20"/>
          <p:cNvSpPr txBox="1"/>
          <p:nvPr>
            <p:ph idx="1" type="subTitle"/>
          </p:nvPr>
        </p:nvSpPr>
        <p:spPr>
          <a:xfrm>
            <a:off x="719988" y="2746113"/>
            <a:ext cx="2011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0"/>
          <p:cNvSpPr txBox="1"/>
          <p:nvPr>
            <p:ph idx="2" type="title"/>
          </p:nvPr>
        </p:nvSpPr>
        <p:spPr>
          <a:xfrm>
            <a:off x="6412205" y="2105913"/>
            <a:ext cx="2011800" cy="64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5" name="Google Shape;205;p20"/>
          <p:cNvSpPr txBox="1"/>
          <p:nvPr>
            <p:ph idx="3" type="subTitle"/>
          </p:nvPr>
        </p:nvSpPr>
        <p:spPr>
          <a:xfrm>
            <a:off x="6412205" y="2746113"/>
            <a:ext cx="20118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0"/>
          <p:cNvSpPr txBox="1"/>
          <p:nvPr>
            <p:ph idx="4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7" name="Google Shape;207;p20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0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720200" y="1748850"/>
            <a:ext cx="4389000" cy="118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6565175" y="1428750"/>
            <a:ext cx="2286000" cy="22860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5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" type="subTitle"/>
          </p:nvPr>
        </p:nvSpPr>
        <p:spPr>
          <a:xfrm>
            <a:off x="720200" y="3166050"/>
            <a:ext cx="4389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4" name="Google Shape;24;p3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25" name="Google Shape;25;p3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26" name="Google Shape;26;p3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3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3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" name="Google Shape;29;p3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30" name="Google Shape;30;p3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1"/>
          <p:cNvSpPr txBox="1"/>
          <p:nvPr>
            <p:ph idx="1" type="subTitle"/>
          </p:nvPr>
        </p:nvSpPr>
        <p:spPr>
          <a:xfrm>
            <a:off x="3268916" y="842103"/>
            <a:ext cx="33834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0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1" name="Google Shape;211;p21"/>
          <p:cNvSpPr txBox="1"/>
          <p:nvPr>
            <p:ph idx="2" type="subTitle"/>
          </p:nvPr>
        </p:nvSpPr>
        <p:spPr>
          <a:xfrm>
            <a:off x="2495965" y="3093185"/>
            <a:ext cx="33834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0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2" name="Google Shape;212;p21"/>
          <p:cNvSpPr txBox="1"/>
          <p:nvPr>
            <p:ph idx="3" type="subTitle"/>
          </p:nvPr>
        </p:nvSpPr>
        <p:spPr>
          <a:xfrm>
            <a:off x="3268901" y="1299303"/>
            <a:ext cx="3383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1"/>
          <p:cNvSpPr txBox="1"/>
          <p:nvPr>
            <p:ph idx="4" type="subTitle"/>
          </p:nvPr>
        </p:nvSpPr>
        <p:spPr>
          <a:xfrm>
            <a:off x="2495950" y="3550385"/>
            <a:ext cx="3383400" cy="7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4" name="Google Shape;214;p21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215" name="Google Shape;215;p21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216" name="Google Shape;216;p21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21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21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21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220" name="Google Shape;220;p21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21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21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 txBox="1"/>
          <p:nvPr>
            <p:ph type="title"/>
          </p:nvPr>
        </p:nvSpPr>
        <p:spPr>
          <a:xfrm>
            <a:off x="720009" y="2402664"/>
            <a:ext cx="1645800" cy="731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5" name="Google Shape;225;p22"/>
          <p:cNvSpPr txBox="1"/>
          <p:nvPr>
            <p:ph idx="1" type="subTitle"/>
          </p:nvPr>
        </p:nvSpPr>
        <p:spPr>
          <a:xfrm>
            <a:off x="720009" y="3134064"/>
            <a:ext cx="1645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2"/>
          <p:cNvSpPr txBox="1"/>
          <p:nvPr>
            <p:ph idx="2" type="title"/>
          </p:nvPr>
        </p:nvSpPr>
        <p:spPr>
          <a:xfrm>
            <a:off x="4758811" y="2402664"/>
            <a:ext cx="1645800" cy="731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7" name="Google Shape;227;p22"/>
          <p:cNvSpPr txBox="1"/>
          <p:nvPr>
            <p:ph idx="3" type="subTitle"/>
          </p:nvPr>
        </p:nvSpPr>
        <p:spPr>
          <a:xfrm>
            <a:off x="4758806" y="3134064"/>
            <a:ext cx="1645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2"/>
          <p:cNvSpPr txBox="1"/>
          <p:nvPr>
            <p:ph idx="4" type="title"/>
          </p:nvPr>
        </p:nvSpPr>
        <p:spPr>
          <a:xfrm>
            <a:off x="2739410" y="2402664"/>
            <a:ext cx="1645800" cy="731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29" name="Google Shape;229;p22"/>
          <p:cNvSpPr txBox="1"/>
          <p:nvPr>
            <p:ph idx="5" type="subTitle"/>
          </p:nvPr>
        </p:nvSpPr>
        <p:spPr>
          <a:xfrm>
            <a:off x="2739408" y="3134064"/>
            <a:ext cx="1645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2"/>
          <p:cNvSpPr txBox="1"/>
          <p:nvPr>
            <p:ph idx="6" type="title"/>
          </p:nvPr>
        </p:nvSpPr>
        <p:spPr>
          <a:xfrm>
            <a:off x="6778212" y="2402664"/>
            <a:ext cx="1645800" cy="731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1" name="Google Shape;231;p22"/>
          <p:cNvSpPr txBox="1"/>
          <p:nvPr>
            <p:ph idx="7" type="subTitle"/>
          </p:nvPr>
        </p:nvSpPr>
        <p:spPr>
          <a:xfrm>
            <a:off x="6778205" y="3134064"/>
            <a:ext cx="16458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22"/>
          <p:cNvSpPr txBox="1"/>
          <p:nvPr>
            <p:ph idx="8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3" name="Google Shape;233;p22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2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_1_1_1_2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/>
          <p:nvPr>
            <p:ph type="title"/>
          </p:nvPr>
        </p:nvSpPr>
        <p:spPr>
          <a:xfrm>
            <a:off x="720009" y="2724150"/>
            <a:ext cx="16458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7" name="Google Shape;237;p23"/>
          <p:cNvSpPr txBox="1"/>
          <p:nvPr>
            <p:ph idx="1" type="subTitle"/>
          </p:nvPr>
        </p:nvSpPr>
        <p:spPr>
          <a:xfrm>
            <a:off x="720009" y="3271772"/>
            <a:ext cx="1645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23"/>
          <p:cNvSpPr txBox="1"/>
          <p:nvPr>
            <p:ph idx="2" type="title"/>
          </p:nvPr>
        </p:nvSpPr>
        <p:spPr>
          <a:xfrm>
            <a:off x="4758811" y="2724150"/>
            <a:ext cx="16458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39" name="Google Shape;239;p23"/>
          <p:cNvSpPr txBox="1"/>
          <p:nvPr>
            <p:ph idx="3" type="subTitle"/>
          </p:nvPr>
        </p:nvSpPr>
        <p:spPr>
          <a:xfrm>
            <a:off x="4758806" y="3271772"/>
            <a:ext cx="1645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3"/>
          <p:cNvSpPr txBox="1"/>
          <p:nvPr>
            <p:ph idx="4" type="title"/>
          </p:nvPr>
        </p:nvSpPr>
        <p:spPr>
          <a:xfrm>
            <a:off x="2739410" y="2724150"/>
            <a:ext cx="16458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1" name="Google Shape;241;p23"/>
          <p:cNvSpPr txBox="1"/>
          <p:nvPr>
            <p:ph idx="5" type="subTitle"/>
          </p:nvPr>
        </p:nvSpPr>
        <p:spPr>
          <a:xfrm>
            <a:off x="2739408" y="3271772"/>
            <a:ext cx="1645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23"/>
          <p:cNvSpPr txBox="1"/>
          <p:nvPr>
            <p:ph idx="6" type="title"/>
          </p:nvPr>
        </p:nvSpPr>
        <p:spPr>
          <a:xfrm>
            <a:off x="6778212" y="2724150"/>
            <a:ext cx="1645800" cy="45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3" name="Google Shape;243;p23"/>
          <p:cNvSpPr txBox="1"/>
          <p:nvPr>
            <p:ph idx="7" type="subTitle"/>
          </p:nvPr>
        </p:nvSpPr>
        <p:spPr>
          <a:xfrm>
            <a:off x="6778205" y="3271772"/>
            <a:ext cx="1645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23"/>
          <p:cNvSpPr txBox="1"/>
          <p:nvPr>
            <p:ph idx="8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5" name="Google Shape;245;p23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3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BLANK_1_1_1_1_3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4"/>
          <p:cNvSpPr txBox="1"/>
          <p:nvPr>
            <p:ph type="title"/>
          </p:nvPr>
        </p:nvSpPr>
        <p:spPr>
          <a:xfrm>
            <a:off x="1383609" y="3498800"/>
            <a:ext cx="1645800" cy="64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49" name="Google Shape;249;p24"/>
          <p:cNvSpPr txBox="1"/>
          <p:nvPr>
            <p:ph idx="1" type="subTitle"/>
          </p:nvPr>
        </p:nvSpPr>
        <p:spPr>
          <a:xfrm>
            <a:off x="1383609" y="4139000"/>
            <a:ext cx="1645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24"/>
          <p:cNvSpPr txBox="1"/>
          <p:nvPr>
            <p:ph idx="2" type="title"/>
          </p:nvPr>
        </p:nvSpPr>
        <p:spPr>
          <a:xfrm>
            <a:off x="4980008" y="3498800"/>
            <a:ext cx="1645800" cy="64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1" name="Google Shape;251;p24"/>
          <p:cNvSpPr txBox="1"/>
          <p:nvPr>
            <p:ph idx="3" type="subTitle"/>
          </p:nvPr>
        </p:nvSpPr>
        <p:spPr>
          <a:xfrm>
            <a:off x="4980008" y="4139000"/>
            <a:ext cx="1645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24"/>
          <p:cNvSpPr txBox="1"/>
          <p:nvPr>
            <p:ph idx="4" type="title"/>
          </p:nvPr>
        </p:nvSpPr>
        <p:spPr>
          <a:xfrm>
            <a:off x="3181809" y="3498800"/>
            <a:ext cx="1645800" cy="64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3" name="Google Shape;253;p24"/>
          <p:cNvSpPr txBox="1"/>
          <p:nvPr>
            <p:ph idx="5" type="subTitle"/>
          </p:nvPr>
        </p:nvSpPr>
        <p:spPr>
          <a:xfrm>
            <a:off x="3181809" y="4139000"/>
            <a:ext cx="1645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24"/>
          <p:cNvSpPr txBox="1"/>
          <p:nvPr>
            <p:ph idx="6" type="title"/>
          </p:nvPr>
        </p:nvSpPr>
        <p:spPr>
          <a:xfrm>
            <a:off x="6778209" y="3498800"/>
            <a:ext cx="1645800" cy="640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55" name="Google Shape;255;p24"/>
          <p:cNvSpPr txBox="1"/>
          <p:nvPr>
            <p:ph idx="7" type="subTitle"/>
          </p:nvPr>
        </p:nvSpPr>
        <p:spPr>
          <a:xfrm>
            <a:off x="6778209" y="4139000"/>
            <a:ext cx="16458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4"/>
          <p:cNvSpPr txBox="1"/>
          <p:nvPr>
            <p:ph idx="8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7" name="Google Shape;257;p24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4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5"/>
          <p:cNvSpPr txBox="1"/>
          <p:nvPr>
            <p:ph type="title"/>
          </p:nvPr>
        </p:nvSpPr>
        <p:spPr>
          <a:xfrm>
            <a:off x="720000" y="1921050"/>
            <a:ext cx="2011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1" name="Google Shape;261;p25"/>
          <p:cNvSpPr txBox="1"/>
          <p:nvPr>
            <p:ph idx="1" type="subTitle"/>
          </p:nvPr>
        </p:nvSpPr>
        <p:spPr>
          <a:xfrm>
            <a:off x="720000" y="2314560"/>
            <a:ext cx="2011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5"/>
          <p:cNvSpPr txBox="1"/>
          <p:nvPr>
            <p:ph idx="2" type="title"/>
          </p:nvPr>
        </p:nvSpPr>
        <p:spPr>
          <a:xfrm>
            <a:off x="3566088" y="1921050"/>
            <a:ext cx="2011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3" name="Google Shape;263;p25"/>
          <p:cNvSpPr txBox="1"/>
          <p:nvPr>
            <p:ph idx="3" type="subTitle"/>
          </p:nvPr>
        </p:nvSpPr>
        <p:spPr>
          <a:xfrm>
            <a:off x="3566088" y="2314560"/>
            <a:ext cx="2011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25"/>
          <p:cNvSpPr txBox="1"/>
          <p:nvPr>
            <p:ph idx="4" type="title"/>
          </p:nvPr>
        </p:nvSpPr>
        <p:spPr>
          <a:xfrm>
            <a:off x="720000" y="3676800"/>
            <a:ext cx="2011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5" name="Google Shape;265;p25"/>
          <p:cNvSpPr txBox="1"/>
          <p:nvPr>
            <p:ph idx="5" type="subTitle"/>
          </p:nvPr>
        </p:nvSpPr>
        <p:spPr>
          <a:xfrm>
            <a:off x="720000" y="4070310"/>
            <a:ext cx="2011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5"/>
          <p:cNvSpPr txBox="1"/>
          <p:nvPr>
            <p:ph idx="6" type="title"/>
          </p:nvPr>
        </p:nvSpPr>
        <p:spPr>
          <a:xfrm>
            <a:off x="3566088" y="3676800"/>
            <a:ext cx="2011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7" name="Google Shape;267;p25"/>
          <p:cNvSpPr txBox="1"/>
          <p:nvPr>
            <p:ph idx="7" type="subTitle"/>
          </p:nvPr>
        </p:nvSpPr>
        <p:spPr>
          <a:xfrm>
            <a:off x="3566088" y="4070310"/>
            <a:ext cx="2011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25"/>
          <p:cNvSpPr txBox="1"/>
          <p:nvPr>
            <p:ph idx="8" type="title"/>
          </p:nvPr>
        </p:nvSpPr>
        <p:spPr>
          <a:xfrm>
            <a:off x="6412195" y="1921050"/>
            <a:ext cx="2011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69" name="Google Shape;269;p25"/>
          <p:cNvSpPr txBox="1"/>
          <p:nvPr>
            <p:ph idx="9" type="subTitle"/>
          </p:nvPr>
        </p:nvSpPr>
        <p:spPr>
          <a:xfrm>
            <a:off x="6412195" y="2314560"/>
            <a:ext cx="2011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25"/>
          <p:cNvSpPr txBox="1"/>
          <p:nvPr>
            <p:ph idx="13" type="title"/>
          </p:nvPr>
        </p:nvSpPr>
        <p:spPr>
          <a:xfrm>
            <a:off x="6412195" y="3676800"/>
            <a:ext cx="20118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1" name="Google Shape;271;p25"/>
          <p:cNvSpPr txBox="1"/>
          <p:nvPr>
            <p:ph idx="14" type="subTitle"/>
          </p:nvPr>
        </p:nvSpPr>
        <p:spPr>
          <a:xfrm>
            <a:off x="6412195" y="4070310"/>
            <a:ext cx="2011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25"/>
          <p:cNvSpPr txBox="1"/>
          <p:nvPr>
            <p:ph idx="15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3" name="Google Shape;273;p25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5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_3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6"/>
          <p:cNvSpPr txBox="1"/>
          <p:nvPr>
            <p:ph hasCustomPrompt="1" type="title"/>
          </p:nvPr>
        </p:nvSpPr>
        <p:spPr>
          <a:xfrm>
            <a:off x="720000" y="1951021"/>
            <a:ext cx="2286000" cy="13716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7" name="Google Shape;277;p26"/>
          <p:cNvSpPr txBox="1"/>
          <p:nvPr>
            <p:ph idx="1" type="subTitle"/>
          </p:nvPr>
        </p:nvSpPr>
        <p:spPr>
          <a:xfrm>
            <a:off x="720000" y="3551226"/>
            <a:ext cx="22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26"/>
          <p:cNvSpPr txBox="1"/>
          <p:nvPr>
            <p:ph hasCustomPrompt="1" idx="2" type="title"/>
          </p:nvPr>
        </p:nvSpPr>
        <p:spPr>
          <a:xfrm>
            <a:off x="3429000" y="1951001"/>
            <a:ext cx="2286000" cy="13716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9" name="Google Shape;279;p26"/>
          <p:cNvSpPr txBox="1"/>
          <p:nvPr>
            <p:ph idx="3" type="subTitle"/>
          </p:nvPr>
        </p:nvSpPr>
        <p:spPr>
          <a:xfrm>
            <a:off x="3429000" y="3551201"/>
            <a:ext cx="22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26"/>
          <p:cNvSpPr txBox="1"/>
          <p:nvPr>
            <p:ph hasCustomPrompt="1" idx="4" type="title"/>
          </p:nvPr>
        </p:nvSpPr>
        <p:spPr>
          <a:xfrm>
            <a:off x="6138000" y="1951001"/>
            <a:ext cx="2286000" cy="1371600"/>
          </a:xfrm>
          <a:prstGeom prst="rect">
            <a:avLst/>
          </a:prstGeom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81" name="Google Shape;281;p26"/>
          <p:cNvSpPr txBox="1"/>
          <p:nvPr>
            <p:ph idx="5" type="subTitle"/>
          </p:nvPr>
        </p:nvSpPr>
        <p:spPr>
          <a:xfrm>
            <a:off x="6138000" y="3551201"/>
            <a:ext cx="2286000" cy="5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26"/>
          <p:cNvSpPr txBox="1"/>
          <p:nvPr>
            <p:ph idx="6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3" name="Google Shape;283;p26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26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7"/>
          <p:cNvSpPr txBox="1"/>
          <p:nvPr>
            <p:ph type="ctrTitle"/>
          </p:nvPr>
        </p:nvSpPr>
        <p:spPr>
          <a:xfrm>
            <a:off x="720000" y="540000"/>
            <a:ext cx="4284000" cy="99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87" name="Google Shape;287;p27"/>
          <p:cNvSpPr txBox="1"/>
          <p:nvPr>
            <p:ph idx="1" type="subTitle"/>
          </p:nvPr>
        </p:nvSpPr>
        <p:spPr>
          <a:xfrm>
            <a:off x="720000" y="1732713"/>
            <a:ext cx="2560200" cy="10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288" name="Google Shape;288;p27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289" name="Google Shape;289;p27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290" name="Google Shape;290;p27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7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7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27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294" name="Google Shape;294;p27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7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7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7" name="Google Shape;297;p27"/>
          <p:cNvSpPr txBox="1"/>
          <p:nvPr/>
        </p:nvSpPr>
        <p:spPr>
          <a:xfrm>
            <a:off x="720000" y="3494187"/>
            <a:ext cx="2560200" cy="73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, infographics &amp; images by </a:t>
            </a:r>
            <a:r>
              <a:rPr b="1" lang="en" sz="1200">
                <a:solidFill>
                  <a:srgbClr val="434343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rgbClr val="434343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9" name="Google Shape;299;p28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300" name="Google Shape;300;p28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301" name="Google Shape;301;p28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8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8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4" name="Google Shape;304;p28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305" name="Google Shape;305;p28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8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8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9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9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720000" y="1087900"/>
            <a:ext cx="7704000" cy="351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  <p:sp>
        <p:nvSpPr>
          <p:cNvPr id="36" name="Google Shape;36;p4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idx="1" type="subTitle"/>
          </p:nvPr>
        </p:nvSpPr>
        <p:spPr>
          <a:xfrm>
            <a:off x="1097374" y="2223050"/>
            <a:ext cx="27432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0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2" type="subTitle"/>
          </p:nvPr>
        </p:nvSpPr>
        <p:spPr>
          <a:xfrm>
            <a:off x="5303474" y="2223063"/>
            <a:ext cx="27432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30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3" type="subTitle"/>
          </p:nvPr>
        </p:nvSpPr>
        <p:spPr>
          <a:xfrm>
            <a:off x="1097363" y="2813688"/>
            <a:ext cx="27432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4" type="subTitle"/>
          </p:nvPr>
        </p:nvSpPr>
        <p:spPr>
          <a:xfrm>
            <a:off x="5303463" y="2813700"/>
            <a:ext cx="2743200" cy="100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3" name="Google Shape;43;p5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44" name="Google Shape;44;p5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45" name="Google Shape;45;p5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5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5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8" name="Google Shape;48;p5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49" name="Google Shape;49;p5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5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5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" name="Google Shape;54;p6"/>
          <p:cNvSpPr/>
          <p:nvPr/>
        </p:nvSpPr>
        <p:spPr>
          <a:xfrm rot="5400000">
            <a:off x="160050" y="425533"/>
            <a:ext cx="137100" cy="457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6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7"/>
          <p:cNvSpPr txBox="1"/>
          <p:nvPr>
            <p:ph type="title"/>
          </p:nvPr>
        </p:nvSpPr>
        <p:spPr>
          <a:xfrm>
            <a:off x="1260275" y="620950"/>
            <a:ext cx="3994200" cy="12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7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idx="1" type="body"/>
          </p:nvPr>
        </p:nvSpPr>
        <p:spPr>
          <a:xfrm>
            <a:off x="720000" y="2102225"/>
            <a:ext cx="3852000" cy="228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❄"/>
              <a:defRPr sz="1400">
                <a:solidFill>
                  <a:srgbClr val="434343"/>
                </a:solidFill>
              </a:defRPr>
            </a:lvl1pPr>
            <a:lvl2pPr indent="-2794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>
                <a:solidFill>
                  <a:srgbClr val="434343"/>
                </a:solidFill>
              </a:defRPr>
            </a:lvl2pPr>
            <a:lvl3pPr indent="-2794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>
                <a:solidFill>
                  <a:srgbClr val="434343"/>
                </a:solidFill>
              </a:defRPr>
            </a:lvl3pPr>
            <a:lvl4pPr indent="-2794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>
                <a:solidFill>
                  <a:srgbClr val="434343"/>
                </a:solidFill>
              </a:defRPr>
            </a:lvl6pPr>
            <a:lvl7pPr indent="-2730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>
                <a:solidFill>
                  <a:srgbClr val="434343"/>
                </a:solidFill>
              </a:defRPr>
            </a:lvl7pPr>
            <a:lvl8pPr indent="-2730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>
                <a:solidFill>
                  <a:srgbClr val="434343"/>
                </a:solidFill>
              </a:defRPr>
            </a:lvl8pPr>
            <a:lvl9pPr indent="-2667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9" name="Google Shape;59;p7"/>
          <p:cNvSpPr/>
          <p:nvPr/>
        </p:nvSpPr>
        <p:spPr>
          <a:xfrm flipH="1" rot="10800000">
            <a:off x="291450" y="4818393"/>
            <a:ext cx="8561100" cy="1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/>
          <p:nvPr>
            <p:ph type="title"/>
          </p:nvPr>
        </p:nvSpPr>
        <p:spPr>
          <a:xfrm>
            <a:off x="720000" y="1764000"/>
            <a:ext cx="6869700" cy="192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62" name="Google Shape;62;p8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63" name="Google Shape;63;p8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64" name="Google Shape;64;p8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8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8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8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68" name="Google Shape;68;p8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8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8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9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73" name="Google Shape;73;p9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74" name="Google Shape;74;p9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9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9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" name="Google Shape;77;p9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78" name="Google Shape;78;p9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9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9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1" name="Google Shape;81;p9"/>
          <p:cNvSpPr txBox="1"/>
          <p:nvPr>
            <p:ph idx="1" type="subTitle"/>
          </p:nvPr>
        </p:nvSpPr>
        <p:spPr>
          <a:xfrm>
            <a:off x="720000" y="2714525"/>
            <a:ext cx="42090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type="title"/>
          </p:nvPr>
        </p:nvSpPr>
        <p:spPr>
          <a:xfrm>
            <a:off x="720000" y="1383000"/>
            <a:ext cx="4209000" cy="129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/>
          <p:nvPr>
            <p:ph type="title"/>
          </p:nvPr>
        </p:nvSpPr>
        <p:spPr>
          <a:xfrm>
            <a:off x="720000" y="1644975"/>
            <a:ext cx="2778600" cy="185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85" name="Google Shape;85;p10"/>
          <p:cNvGrpSpPr/>
          <p:nvPr/>
        </p:nvGrpSpPr>
        <p:grpSpPr>
          <a:xfrm>
            <a:off x="291450" y="188007"/>
            <a:ext cx="8561100" cy="4767486"/>
            <a:chOff x="291450" y="181556"/>
            <a:chExt cx="8561100" cy="4767486"/>
          </a:xfrm>
        </p:grpSpPr>
        <p:grpSp>
          <p:nvGrpSpPr>
            <p:cNvPr id="86" name="Google Shape;86;p10"/>
            <p:cNvGrpSpPr/>
            <p:nvPr/>
          </p:nvGrpSpPr>
          <p:grpSpPr>
            <a:xfrm>
              <a:off x="291450" y="181556"/>
              <a:ext cx="8561100" cy="457201"/>
              <a:chOff x="291450" y="212275"/>
              <a:chExt cx="8561100" cy="457201"/>
            </a:xfrm>
          </p:grpSpPr>
          <p:sp>
            <p:nvSpPr>
              <p:cNvPr id="87" name="Google Shape;87;p10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10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10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" name="Google Shape;90;p10"/>
            <p:cNvGrpSpPr/>
            <p:nvPr/>
          </p:nvGrpSpPr>
          <p:grpSpPr>
            <a:xfrm flipH="1" rot="10800000">
              <a:off x="291450" y="4491841"/>
              <a:ext cx="8561100" cy="457201"/>
              <a:chOff x="291450" y="212275"/>
              <a:chExt cx="8561100" cy="457201"/>
            </a:xfrm>
          </p:grpSpPr>
          <p:sp>
            <p:nvSpPr>
              <p:cNvPr id="91" name="Google Shape;91;p10"/>
              <p:cNvSpPr/>
              <p:nvPr/>
            </p:nvSpPr>
            <p:spPr>
              <a:xfrm>
                <a:off x="291450" y="212275"/>
                <a:ext cx="8561100" cy="1371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10"/>
              <p:cNvSpPr/>
              <p:nvPr/>
            </p:nvSpPr>
            <p:spPr>
              <a:xfrm>
                <a:off x="291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10"/>
              <p:cNvSpPr/>
              <p:nvPr/>
            </p:nvSpPr>
            <p:spPr>
              <a:xfrm>
                <a:off x="8715450" y="212276"/>
                <a:ext cx="137100" cy="4572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Giga Black"/>
              <a:buNone/>
              <a:defRPr sz="3000">
                <a:solidFill>
                  <a:schemeClr val="dk1"/>
                </a:solidFill>
                <a:latin typeface="Lexend Giga Black"/>
                <a:ea typeface="Lexend Giga Black"/>
                <a:cs typeface="Lexend Giga Black"/>
                <a:sym typeface="Lexend Giga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Giga Black"/>
              <a:buNone/>
              <a:defRPr sz="3000">
                <a:solidFill>
                  <a:schemeClr val="dk1"/>
                </a:solidFill>
                <a:latin typeface="Lexend Giga Black"/>
                <a:ea typeface="Lexend Giga Black"/>
                <a:cs typeface="Lexend Giga Black"/>
                <a:sym typeface="Lexend Giga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Giga Black"/>
              <a:buNone/>
              <a:defRPr sz="3000">
                <a:solidFill>
                  <a:schemeClr val="dk1"/>
                </a:solidFill>
                <a:latin typeface="Lexend Giga Black"/>
                <a:ea typeface="Lexend Giga Black"/>
                <a:cs typeface="Lexend Giga Black"/>
                <a:sym typeface="Lexend Giga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Giga Black"/>
              <a:buNone/>
              <a:defRPr sz="3000">
                <a:solidFill>
                  <a:schemeClr val="dk1"/>
                </a:solidFill>
                <a:latin typeface="Lexend Giga Black"/>
                <a:ea typeface="Lexend Giga Black"/>
                <a:cs typeface="Lexend Giga Black"/>
                <a:sym typeface="Lexend Giga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Giga Black"/>
              <a:buNone/>
              <a:defRPr sz="3000">
                <a:solidFill>
                  <a:schemeClr val="dk1"/>
                </a:solidFill>
                <a:latin typeface="Lexend Giga Black"/>
                <a:ea typeface="Lexend Giga Black"/>
                <a:cs typeface="Lexend Giga Black"/>
                <a:sym typeface="Lexend Giga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Giga Black"/>
              <a:buNone/>
              <a:defRPr sz="3000">
                <a:solidFill>
                  <a:schemeClr val="dk1"/>
                </a:solidFill>
                <a:latin typeface="Lexend Giga Black"/>
                <a:ea typeface="Lexend Giga Black"/>
                <a:cs typeface="Lexend Giga Black"/>
                <a:sym typeface="Lexend Giga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Giga Black"/>
              <a:buNone/>
              <a:defRPr sz="3000">
                <a:solidFill>
                  <a:schemeClr val="dk1"/>
                </a:solidFill>
                <a:latin typeface="Lexend Giga Black"/>
                <a:ea typeface="Lexend Giga Black"/>
                <a:cs typeface="Lexend Giga Black"/>
                <a:sym typeface="Lexend Giga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Giga Black"/>
              <a:buNone/>
              <a:defRPr sz="3000">
                <a:solidFill>
                  <a:schemeClr val="dk1"/>
                </a:solidFill>
                <a:latin typeface="Lexend Giga Black"/>
                <a:ea typeface="Lexend Giga Black"/>
                <a:cs typeface="Lexend Giga Black"/>
                <a:sym typeface="Lexend Giga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exend Giga Black"/>
              <a:buNone/>
              <a:defRPr sz="3000">
                <a:solidFill>
                  <a:schemeClr val="dk1"/>
                </a:solidFill>
                <a:latin typeface="Lexend Giga Black"/>
                <a:ea typeface="Lexend Giga Black"/>
                <a:cs typeface="Lexend Giga Black"/>
                <a:sym typeface="Lexend Giga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Google Shape;315;p30"/>
          <p:cNvPicPr preferRelativeResize="0"/>
          <p:nvPr/>
        </p:nvPicPr>
        <p:blipFill rotWithShape="1">
          <a:blip r:embed="rId3">
            <a:alphaModFix/>
          </a:blip>
          <a:srcRect b="0" l="12709" r="2220" t="0"/>
          <a:stretch/>
        </p:blipFill>
        <p:spPr>
          <a:xfrm flipH="1">
            <a:off x="3238273" y="535850"/>
            <a:ext cx="5235552" cy="4071802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0"/>
          <p:cNvSpPr txBox="1"/>
          <p:nvPr>
            <p:ph type="ctrTitle"/>
          </p:nvPr>
        </p:nvSpPr>
        <p:spPr>
          <a:xfrm>
            <a:off x="720000" y="703075"/>
            <a:ext cx="2518200" cy="2152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9525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  <a:latin typeface="Economica"/>
                <a:ea typeface="Economica"/>
                <a:cs typeface="Economica"/>
                <a:sym typeface="Economica"/>
              </a:rPr>
              <a:t>Big Mountain Resort:</a:t>
            </a:r>
            <a:endParaRPr b="1" sz="3000">
              <a:solidFill>
                <a:srgbClr val="000000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  <a:latin typeface="Economica"/>
                <a:ea typeface="Economica"/>
                <a:cs typeface="Economica"/>
                <a:sym typeface="Economica"/>
              </a:rPr>
              <a:t>Using Models to Reimagine Resort Ticket Pricing</a:t>
            </a:r>
            <a:endParaRPr sz="3000"/>
          </a:p>
        </p:txBody>
      </p:sp>
      <p:sp>
        <p:nvSpPr>
          <p:cNvPr id="317" name="Google Shape;317;p30"/>
          <p:cNvSpPr txBox="1"/>
          <p:nvPr>
            <p:ph idx="1" type="subTitle"/>
          </p:nvPr>
        </p:nvSpPr>
        <p:spPr>
          <a:xfrm>
            <a:off x="720000" y="3292600"/>
            <a:ext cx="2758500" cy="40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Edwin Ng</a:t>
            </a:r>
            <a:endParaRPr/>
          </a:p>
        </p:txBody>
      </p:sp>
      <p:sp>
        <p:nvSpPr>
          <p:cNvPr id="318" name="Google Shape;318;p30"/>
          <p:cNvSpPr txBox="1"/>
          <p:nvPr>
            <p:ph idx="1" type="subTitle"/>
          </p:nvPr>
        </p:nvSpPr>
        <p:spPr>
          <a:xfrm>
            <a:off x="953250" y="4466400"/>
            <a:ext cx="1932900" cy="137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exend Giga Black"/>
                <a:ea typeface="Lexend Giga Black"/>
                <a:cs typeface="Lexend Giga Black"/>
                <a:sym typeface="Lexend Giga Black"/>
              </a:rPr>
              <a:t>// Slidesgo Snow</a:t>
            </a:r>
            <a:endParaRPr sz="1000">
              <a:solidFill>
                <a:schemeClr val="dk1"/>
              </a:solidFill>
              <a:latin typeface="Lexend Giga Black"/>
              <a:ea typeface="Lexend Giga Black"/>
              <a:cs typeface="Lexend Giga Black"/>
              <a:sym typeface="Lexend Giga Black"/>
            </a:endParaRPr>
          </a:p>
        </p:txBody>
      </p:sp>
      <p:sp>
        <p:nvSpPr>
          <p:cNvPr id="319" name="Google Shape;319;p30"/>
          <p:cNvSpPr/>
          <p:nvPr/>
        </p:nvSpPr>
        <p:spPr>
          <a:xfrm>
            <a:off x="688867" y="4493150"/>
            <a:ext cx="264383" cy="103625"/>
          </a:xfrm>
          <a:prstGeom prst="flowChartInputOutpu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0" name="Google Shape;320;p30"/>
          <p:cNvGrpSpPr/>
          <p:nvPr/>
        </p:nvGrpSpPr>
        <p:grpSpPr>
          <a:xfrm>
            <a:off x="7853973" y="979696"/>
            <a:ext cx="943270" cy="943270"/>
            <a:chOff x="540425" y="3242550"/>
            <a:chExt cx="548700" cy="548700"/>
          </a:xfrm>
        </p:grpSpPr>
        <p:sp>
          <p:nvSpPr>
            <p:cNvPr id="321" name="Google Shape;321;p30"/>
            <p:cNvSpPr/>
            <p:nvPr/>
          </p:nvSpPr>
          <p:spPr>
            <a:xfrm>
              <a:off x="540425" y="3242550"/>
              <a:ext cx="548700" cy="548700"/>
            </a:xfrm>
            <a:prstGeom prst="ellipse">
              <a:avLst/>
            </a:prstGeom>
            <a:noFill/>
            <a:ln cap="flat" cmpd="sng" w="1143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637991" y="3334020"/>
              <a:ext cx="353568" cy="365760"/>
            </a:xfrm>
            <a:custGeom>
              <a:rect b="b" l="l" r="r" t="t"/>
              <a:pathLst>
                <a:path extrusionOk="0" h="6636" w="6296">
                  <a:moveTo>
                    <a:pt x="3150" y="2549"/>
                  </a:moveTo>
                  <a:lnTo>
                    <a:pt x="3816" y="2936"/>
                  </a:lnTo>
                  <a:lnTo>
                    <a:pt x="3816" y="3705"/>
                  </a:lnTo>
                  <a:lnTo>
                    <a:pt x="3150" y="4090"/>
                  </a:lnTo>
                  <a:lnTo>
                    <a:pt x="2484" y="3705"/>
                  </a:lnTo>
                  <a:lnTo>
                    <a:pt x="2484" y="2936"/>
                  </a:lnTo>
                  <a:lnTo>
                    <a:pt x="3150" y="2549"/>
                  </a:lnTo>
                  <a:close/>
                  <a:moveTo>
                    <a:pt x="2600" y="0"/>
                  </a:moveTo>
                  <a:lnTo>
                    <a:pt x="2020" y="580"/>
                  </a:lnTo>
                  <a:lnTo>
                    <a:pt x="2736" y="1298"/>
                  </a:lnTo>
                  <a:lnTo>
                    <a:pt x="2736" y="1836"/>
                  </a:lnTo>
                  <a:lnTo>
                    <a:pt x="2071" y="2222"/>
                  </a:lnTo>
                  <a:lnTo>
                    <a:pt x="1604" y="1953"/>
                  </a:lnTo>
                  <a:lnTo>
                    <a:pt x="1341" y="974"/>
                  </a:lnTo>
                  <a:lnTo>
                    <a:pt x="548" y="1187"/>
                  </a:lnTo>
                  <a:lnTo>
                    <a:pt x="750" y="1936"/>
                  </a:lnTo>
                  <a:lnTo>
                    <a:pt x="1" y="2135"/>
                  </a:lnTo>
                  <a:lnTo>
                    <a:pt x="214" y="2928"/>
                  </a:lnTo>
                  <a:lnTo>
                    <a:pt x="1193" y="2665"/>
                  </a:lnTo>
                  <a:lnTo>
                    <a:pt x="1658" y="2934"/>
                  </a:lnTo>
                  <a:lnTo>
                    <a:pt x="1658" y="3702"/>
                  </a:lnTo>
                  <a:lnTo>
                    <a:pt x="1193" y="3971"/>
                  </a:lnTo>
                  <a:lnTo>
                    <a:pt x="214" y="3708"/>
                  </a:lnTo>
                  <a:lnTo>
                    <a:pt x="1" y="4501"/>
                  </a:lnTo>
                  <a:lnTo>
                    <a:pt x="750" y="4700"/>
                  </a:lnTo>
                  <a:lnTo>
                    <a:pt x="548" y="5449"/>
                  </a:lnTo>
                  <a:lnTo>
                    <a:pt x="1341" y="5662"/>
                  </a:lnTo>
                  <a:lnTo>
                    <a:pt x="1604" y="4683"/>
                  </a:lnTo>
                  <a:lnTo>
                    <a:pt x="2071" y="4414"/>
                  </a:lnTo>
                  <a:lnTo>
                    <a:pt x="2736" y="4800"/>
                  </a:lnTo>
                  <a:lnTo>
                    <a:pt x="2736" y="5338"/>
                  </a:lnTo>
                  <a:lnTo>
                    <a:pt x="2020" y="6056"/>
                  </a:lnTo>
                  <a:lnTo>
                    <a:pt x="2600" y="6636"/>
                  </a:lnTo>
                  <a:lnTo>
                    <a:pt x="3147" y="6087"/>
                  </a:lnTo>
                  <a:lnTo>
                    <a:pt x="3697" y="6636"/>
                  </a:lnTo>
                  <a:lnTo>
                    <a:pt x="4277" y="6056"/>
                  </a:lnTo>
                  <a:lnTo>
                    <a:pt x="3559" y="5338"/>
                  </a:lnTo>
                  <a:lnTo>
                    <a:pt x="3559" y="4800"/>
                  </a:lnTo>
                  <a:lnTo>
                    <a:pt x="4225" y="4414"/>
                  </a:lnTo>
                  <a:lnTo>
                    <a:pt x="4691" y="4683"/>
                  </a:lnTo>
                  <a:lnTo>
                    <a:pt x="4953" y="5662"/>
                  </a:lnTo>
                  <a:lnTo>
                    <a:pt x="5746" y="5449"/>
                  </a:lnTo>
                  <a:lnTo>
                    <a:pt x="5547" y="4700"/>
                  </a:lnTo>
                  <a:lnTo>
                    <a:pt x="6296" y="4501"/>
                  </a:lnTo>
                  <a:lnTo>
                    <a:pt x="6083" y="3708"/>
                  </a:lnTo>
                  <a:lnTo>
                    <a:pt x="5103" y="3971"/>
                  </a:lnTo>
                  <a:lnTo>
                    <a:pt x="4636" y="3702"/>
                  </a:lnTo>
                  <a:lnTo>
                    <a:pt x="4636" y="2934"/>
                  </a:lnTo>
                  <a:lnTo>
                    <a:pt x="5103" y="2665"/>
                  </a:lnTo>
                  <a:lnTo>
                    <a:pt x="6083" y="2928"/>
                  </a:lnTo>
                  <a:lnTo>
                    <a:pt x="6296" y="2135"/>
                  </a:lnTo>
                  <a:lnTo>
                    <a:pt x="5547" y="1936"/>
                  </a:lnTo>
                  <a:lnTo>
                    <a:pt x="5746" y="1187"/>
                  </a:lnTo>
                  <a:lnTo>
                    <a:pt x="4953" y="974"/>
                  </a:lnTo>
                  <a:lnTo>
                    <a:pt x="4691" y="1953"/>
                  </a:lnTo>
                  <a:lnTo>
                    <a:pt x="4225" y="2222"/>
                  </a:lnTo>
                  <a:lnTo>
                    <a:pt x="3559" y="1836"/>
                  </a:lnTo>
                  <a:lnTo>
                    <a:pt x="3559" y="1298"/>
                  </a:lnTo>
                  <a:lnTo>
                    <a:pt x="4277" y="580"/>
                  </a:lnTo>
                  <a:lnTo>
                    <a:pt x="3697" y="0"/>
                  </a:lnTo>
                  <a:lnTo>
                    <a:pt x="3147" y="549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9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Closing Up to 10 Runs</a:t>
            </a:r>
            <a:endParaRPr/>
          </a:p>
        </p:txBody>
      </p:sp>
      <p:sp>
        <p:nvSpPr>
          <p:cNvPr id="423" name="Google Shape;423;p39"/>
          <p:cNvSpPr txBox="1"/>
          <p:nvPr/>
        </p:nvSpPr>
        <p:spPr>
          <a:xfrm>
            <a:off x="386100" y="1204650"/>
            <a:ext cx="3654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In this scenario, we model the change in ticket price and revenue as we close down up to 10 runs.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24" name="Google Shape;424;p39"/>
          <p:cNvSpPr txBox="1"/>
          <p:nvPr/>
        </p:nvSpPr>
        <p:spPr>
          <a:xfrm>
            <a:off x="359100" y="2025938"/>
            <a:ext cx="37080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Our models predict that any number of closed runs will decrease ticket price.</a:t>
            </a:r>
            <a:endParaRPr b="1" sz="1500" u="sng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25" name="Google Shape;425;p39"/>
          <p:cNvSpPr txBox="1"/>
          <p:nvPr/>
        </p:nvSpPr>
        <p:spPr>
          <a:xfrm>
            <a:off x="359100" y="2877650"/>
            <a:ext cx="370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Closing down 2 and 3 runs down lowers ticket price.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26" name="Google Shape;426;p39"/>
          <p:cNvSpPr txBox="1"/>
          <p:nvPr/>
        </p:nvSpPr>
        <p:spPr>
          <a:xfrm>
            <a:off x="359105" y="3473725"/>
            <a:ext cx="370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Closing down 3 runs is the same as closing 4 or 5 runs.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27" name="Google Shape;427;p39"/>
          <p:cNvSpPr txBox="1"/>
          <p:nvPr/>
        </p:nvSpPr>
        <p:spPr>
          <a:xfrm>
            <a:off x="359105" y="4046350"/>
            <a:ext cx="3708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Closing down more than 5 runs leads to a large drop in ticket price.</a:t>
            </a:r>
            <a:endParaRPr b="1"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28" name="Google Shape;428;p39"/>
          <p:cNvSpPr txBox="1"/>
          <p:nvPr/>
        </p:nvSpPr>
        <p:spPr>
          <a:xfrm>
            <a:off x="4680105" y="2341375"/>
            <a:ext cx="3708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Closing down 5 runs seems to be the optimal balance between lowering ticket prices and increasing revenue via operation cost reduction.</a:t>
            </a:r>
            <a:endParaRPr b="1" sz="150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429" name="Google Shape;42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6638" y="1172372"/>
            <a:ext cx="4594925" cy="344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0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Increasing Ticket Price</a:t>
            </a:r>
            <a:endParaRPr/>
          </a:p>
        </p:txBody>
      </p:sp>
      <p:sp>
        <p:nvSpPr>
          <p:cNvPr id="435" name="Google Shape;435;p40"/>
          <p:cNvSpPr txBox="1"/>
          <p:nvPr/>
        </p:nvSpPr>
        <p:spPr>
          <a:xfrm>
            <a:off x="354575" y="1284375"/>
            <a:ext cx="2813100" cy="1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arlow"/>
              <a:buChar char="●"/>
            </a:pP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Our current Adult Weekend ticket price is $81.00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436" name="Google Shape;43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4950" y="1226125"/>
            <a:ext cx="5185350" cy="3071125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40"/>
          <p:cNvSpPr txBox="1"/>
          <p:nvPr/>
        </p:nvSpPr>
        <p:spPr>
          <a:xfrm>
            <a:off x="354575" y="2267225"/>
            <a:ext cx="28131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Big Mountain Resort ranks particularly high in some of the most desirable features a ski resort can have.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38" name="Google Shape;438;p40"/>
          <p:cNvSpPr txBox="1"/>
          <p:nvPr/>
        </p:nvSpPr>
        <p:spPr>
          <a:xfrm>
            <a:off x="333725" y="3606425"/>
            <a:ext cx="28548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Our models predict that we can </a:t>
            </a: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raise Adult Weekend ticket prices up to</a:t>
            </a:r>
            <a:r>
              <a:rPr b="1" lang="en" sz="1500" u="sng">
                <a:latin typeface="Barlow"/>
                <a:ea typeface="Barlow"/>
                <a:cs typeface="Barlow"/>
                <a:sym typeface="Barlow"/>
              </a:rPr>
              <a:t> $95.87!</a:t>
            </a:r>
            <a:endParaRPr sz="1500" u="sng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439" name="Google Shape;43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4950" y="1229301"/>
            <a:ext cx="5185349" cy="307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4950" y="1229300"/>
            <a:ext cx="5185351" cy="307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14950" y="1229300"/>
            <a:ext cx="5185349" cy="307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41"/>
          <p:cNvSpPr txBox="1"/>
          <p:nvPr>
            <p:ph idx="4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447" name="Google Shape;447;p41"/>
          <p:cNvSpPr txBox="1"/>
          <p:nvPr/>
        </p:nvSpPr>
        <p:spPr>
          <a:xfrm>
            <a:off x="656350" y="1187725"/>
            <a:ext cx="7917000" cy="29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Barlow"/>
                <a:ea typeface="Barlow"/>
                <a:cs typeface="Barlow"/>
                <a:sym typeface="Barlow"/>
              </a:rPr>
              <a:t>Here are the following combination of actions I would recommend:</a:t>
            </a:r>
            <a:endParaRPr b="1" sz="1700">
              <a:latin typeface="Barlow"/>
              <a:ea typeface="Barlow"/>
              <a:cs typeface="Barlow"/>
              <a:sym typeface="Barlo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Barlow"/>
              <a:ea typeface="Barlow"/>
              <a:cs typeface="Barlow"/>
              <a:sym typeface="Barlow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Barlow"/>
              <a:buChar char="●"/>
            </a:pPr>
            <a:r>
              <a:rPr lang="en" sz="1700">
                <a:latin typeface="Barlow"/>
                <a:ea typeface="Barlow"/>
                <a:cs typeface="Barlow"/>
                <a:sym typeface="Barlow"/>
              </a:rPr>
              <a:t>Increase Adult Weekend ticket price by a minimum of $5 up to a per-ticket price of $95.87</a:t>
            </a:r>
            <a:endParaRPr sz="1700">
              <a:latin typeface="Barlow"/>
              <a:ea typeface="Barlow"/>
              <a:cs typeface="Barlow"/>
              <a:sym typeface="Barlow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Barlow"/>
              <a:buChar char="●"/>
            </a:pPr>
            <a:r>
              <a:rPr lang="en" sz="1700">
                <a:latin typeface="Barlow"/>
                <a:ea typeface="Barlow"/>
                <a:cs typeface="Barlow"/>
                <a:sym typeface="Barlow"/>
              </a:rPr>
              <a:t>Increase the resort’s vertical drop by 150 feet by creating a new run</a:t>
            </a:r>
            <a:endParaRPr sz="1700">
              <a:latin typeface="Barlow"/>
              <a:ea typeface="Barlow"/>
              <a:cs typeface="Barlow"/>
              <a:sym typeface="Barlow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Font typeface="Barlow"/>
              <a:buChar char="●"/>
            </a:pPr>
            <a:r>
              <a:rPr lang="en" sz="1700">
                <a:latin typeface="Barlow"/>
                <a:ea typeface="Barlow"/>
                <a:cs typeface="Barlow"/>
                <a:sym typeface="Barlow"/>
              </a:rPr>
              <a:t>Install an additional chair lift to help disburse guests throughout the resort - increasing access to facilities.</a:t>
            </a:r>
            <a:endParaRPr sz="1700">
              <a:latin typeface="Barlow"/>
              <a:ea typeface="Barlow"/>
              <a:cs typeface="Barlow"/>
              <a:sym typeface="Barlow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700"/>
              <a:buFont typeface="Barlow"/>
              <a:buChar char="●"/>
            </a:pPr>
            <a:r>
              <a:rPr lang="en" sz="1700">
                <a:latin typeface="Barlow"/>
                <a:ea typeface="Barlow"/>
                <a:cs typeface="Barlow"/>
                <a:sym typeface="Barlow"/>
              </a:rPr>
              <a:t>Close down 5 of the most unpopular runs to reduce operational costs.</a:t>
            </a:r>
            <a:endParaRPr sz="17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Google Shape;452;p42"/>
          <p:cNvPicPr preferRelativeResize="0"/>
          <p:nvPr/>
        </p:nvPicPr>
        <p:blipFill rotWithShape="1">
          <a:blip r:embed="rId3">
            <a:alphaModFix/>
          </a:blip>
          <a:srcRect b="0" l="13914" r="7115" t="0"/>
          <a:stretch/>
        </p:blipFill>
        <p:spPr>
          <a:xfrm>
            <a:off x="3660425" y="540000"/>
            <a:ext cx="4813402" cy="406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42"/>
          <p:cNvSpPr txBox="1"/>
          <p:nvPr>
            <p:ph type="ctrTitle"/>
          </p:nvPr>
        </p:nvSpPr>
        <p:spPr>
          <a:xfrm>
            <a:off x="720000" y="540000"/>
            <a:ext cx="4284000" cy="99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</a:t>
            </a:r>
            <a:r>
              <a:rPr lang="en" sz="4000"/>
              <a:t>hank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You!</a:t>
            </a:r>
            <a:endParaRPr sz="4000"/>
          </a:p>
        </p:txBody>
      </p:sp>
      <p:sp>
        <p:nvSpPr>
          <p:cNvPr id="454" name="Google Shape;454;p42"/>
          <p:cNvSpPr txBox="1"/>
          <p:nvPr>
            <p:ph idx="1" type="subTitle"/>
          </p:nvPr>
        </p:nvSpPr>
        <p:spPr>
          <a:xfrm>
            <a:off x="720000" y="1732713"/>
            <a:ext cx="2560200" cy="1005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/>
              <a:t>Do you have any questions?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ngchitsung@gmail.com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/>
              <a:t>(+1) 425 - 281 - 3040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https://www.linkedin.com/in/edwin-ng21/</a:t>
            </a:r>
            <a:endParaRPr/>
          </a:p>
        </p:txBody>
      </p:sp>
      <p:grpSp>
        <p:nvGrpSpPr>
          <p:cNvPr id="455" name="Google Shape;455;p42"/>
          <p:cNvGrpSpPr/>
          <p:nvPr/>
        </p:nvGrpSpPr>
        <p:grpSpPr>
          <a:xfrm>
            <a:off x="719988" y="2933526"/>
            <a:ext cx="359879" cy="361073"/>
            <a:chOff x="719988" y="2933526"/>
            <a:chExt cx="359879" cy="361073"/>
          </a:xfrm>
        </p:grpSpPr>
        <p:sp>
          <p:nvSpPr>
            <p:cNvPr id="456" name="Google Shape;456;p42"/>
            <p:cNvSpPr/>
            <p:nvPr/>
          </p:nvSpPr>
          <p:spPr>
            <a:xfrm>
              <a:off x="719988" y="2933526"/>
              <a:ext cx="359879" cy="361073"/>
            </a:xfrm>
            <a:custGeom>
              <a:rect b="b" l="l" r="r" t="t"/>
              <a:pathLst>
                <a:path extrusionOk="0" h="23250" w="23218">
                  <a:moveTo>
                    <a:pt x="11609" y="0"/>
                  </a:moveTo>
                  <a:cubicBezTo>
                    <a:pt x="5204" y="0"/>
                    <a:pt x="1" y="5204"/>
                    <a:pt x="1" y="11642"/>
                  </a:cubicBezTo>
                  <a:cubicBezTo>
                    <a:pt x="1" y="18046"/>
                    <a:pt x="5204" y="23250"/>
                    <a:pt x="11609" y="23250"/>
                  </a:cubicBezTo>
                  <a:cubicBezTo>
                    <a:pt x="18013" y="23250"/>
                    <a:pt x="23217" y="18046"/>
                    <a:pt x="23217" y="11642"/>
                  </a:cubicBezTo>
                  <a:cubicBezTo>
                    <a:pt x="23217" y="5204"/>
                    <a:pt x="18013" y="0"/>
                    <a:pt x="11609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2"/>
            <p:cNvSpPr/>
            <p:nvPr/>
          </p:nvSpPr>
          <p:spPr>
            <a:xfrm>
              <a:off x="835314" y="3011237"/>
              <a:ext cx="110143" cy="211891"/>
            </a:xfrm>
            <a:custGeom>
              <a:rect b="b" l="l" r="r" t="t"/>
              <a:pathLst>
                <a:path extrusionOk="0" h="13644" w="7106">
                  <a:moveTo>
                    <a:pt x="5671" y="2302"/>
                  </a:moveTo>
                  <a:cubicBezTo>
                    <a:pt x="6071" y="2302"/>
                    <a:pt x="6505" y="2302"/>
                    <a:pt x="6939" y="2302"/>
                  </a:cubicBezTo>
                  <a:lnTo>
                    <a:pt x="7105" y="2302"/>
                  </a:lnTo>
                  <a:lnTo>
                    <a:pt x="7105" y="101"/>
                  </a:lnTo>
                  <a:cubicBezTo>
                    <a:pt x="6872" y="101"/>
                    <a:pt x="6638" y="67"/>
                    <a:pt x="6405" y="34"/>
                  </a:cubicBezTo>
                  <a:cubicBezTo>
                    <a:pt x="5971" y="34"/>
                    <a:pt x="5538" y="1"/>
                    <a:pt x="5104" y="1"/>
                  </a:cubicBezTo>
                  <a:cubicBezTo>
                    <a:pt x="4437" y="34"/>
                    <a:pt x="3803" y="201"/>
                    <a:pt x="3269" y="568"/>
                  </a:cubicBezTo>
                  <a:cubicBezTo>
                    <a:pt x="2635" y="1035"/>
                    <a:pt x="2302" y="1669"/>
                    <a:pt x="2168" y="2402"/>
                  </a:cubicBezTo>
                  <a:cubicBezTo>
                    <a:pt x="2102" y="2736"/>
                    <a:pt x="2102" y="3036"/>
                    <a:pt x="2102" y="3370"/>
                  </a:cubicBezTo>
                  <a:cubicBezTo>
                    <a:pt x="2068" y="3837"/>
                    <a:pt x="2068" y="4337"/>
                    <a:pt x="2102" y="4838"/>
                  </a:cubicBezTo>
                  <a:lnTo>
                    <a:pt x="2102" y="5004"/>
                  </a:lnTo>
                  <a:lnTo>
                    <a:pt x="0" y="5004"/>
                  </a:lnTo>
                  <a:lnTo>
                    <a:pt x="0" y="7473"/>
                  </a:lnTo>
                  <a:lnTo>
                    <a:pt x="2068" y="7473"/>
                  </a:lnTo>
                  <a:lnTo>
                    <a:pt x="2068" y="13644"/>
                  </a:lnTo>
                  <a:lnTo>
                    <a:pt x="4637" y="13644"/>
                  </a:lnTo>
                  <a:lnTo>
                    <a:pt x="4637" y="7473"/>
                  </a:lnTo>
                  <a:lnTo>
                    <a:pt x="6705" y="7473"/>
                  </a:lnTo>
                  <a:cubicBezTo>
                    <a:pt x="6805" y="6672"/>
                    <a:pt x="6905" y="5872"/>
                    <a:pt x="7039" y="5004"/>
                  </a:cubicBezTo>
                  <a:lnTo>
                    <a:pt x="6572" y="5004"/>
                  </a:lnTo>
                  <a:cubicBezTo>
                    <a:pt x="5971" y="5004"/>
                    <a:pt x="4604" y="5004"/>
                    <a:pt x="4604" y="5004"/>
                  </a:cubicBezTo>
                  <a:cubicBezTo>
                    <a:pt x="4604" y="5004"/>
                    <a:pt x="4604" y="3803"/>
                    <a:pt x="4637" y="3270"/>
                  </a:cubicBezTo>
                  <a:cubicBezTo>
                    <a:pt x="4637" y="2569"/>
                    <a:pt x="5071" y="2336"/>
                    <a:pt x="5671" y="230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" name="Google Shape;458;p42"/>
          <p:cNvGrpSpPr/>
          <p:nvPr/>
        </p:nvGrpSpPr>
        <p:grpSpPr>
          <a:xfrm>
            <a:off x="1377234" y="2933526"/>
            <a:ext cx="359879" cy="361073"/>
            <a:chOff x="1124383" y="2933526"/>
            <a:chExt cx="359879" cy="361073"/>
          </a:xfrm>
        </p:grpSpPr>
        <p:sp>
          <p:nvSpPr>
            <p:cNvPr id="459" name="Google Shape;459;p42"/>
            <p:cNvSpPr/>
            <p:nvPr/>
          </p:nvSpPr>
          <p:spPr>
            <a:xfrm>
              <a:off x="1124383" y="2933526"/>
              <a:ext cx="359879" cy="361073"/>
            </a:xfrm>
            <a:custGeom>
              <a:rect b="b" l="l" r="r" t="t"/>
              <a:pathLst>
                <a:path extrusionOk="0" h="23250" w="23218">
                  <a:moveTo>
                    <a:pt x="11609" y="0"/>
                  </a:moveTo>
                  <a:cubicBezTo>
                    <a:pt x="5205" y="0"/>
                    <a:pt x="1" y="5204"/>
                    <a:pt x="1" y="11642"/>
                  </a:cubicBezTo>
                  <a:cubicBezTo>
                    <a:pt x="1" y="18046"/>
                    <a:pt x="5205" y="23250"/>
                    <a:pt x="11609" y="23250"/>
                  </a:cubicBezTo>
                  <a:cubicBezTo>
                    <a:pt x="18014" y="23250"/>
                    <a:pt x="23217" y="18046"/>
                    <a:pt x="23217" y="11642"/>
                  </a:cubicBezTo>
                  <a:cubicBezTo>
                    <a:pt x="23217" y="5204"/>
                    <a:pt x="18014" y="0"/>
                    <a:pt x="11609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42"/>
            <p:cNvSpPr/>
            <p:nvPr/>
          </p:nvSpPr>
          <p:spPr>
            <a:xfrm>
              <a:off x="1209200" y="3034551"/>
              <a:ext cx="205793" cy="169929"/>
            </a:xfrm>
            <a:custGeom>
              <a:rect b="b" l="l" r="r" t="t"/>
              <a:pathLst>
                <a:path extrusionOk="0" h="10942" w="13277">
                  <a:moveTo>
                    <a:pt x="4037" y="8574"/>
                  </a:moveTo>
                  <a:cubicBezTo>
                    <a:pt x="2602" y="8507"/>
                    <a:pt x="1735" y="7473"/>
                    <a:pt x="1502" y="6672"/>
                  </a:cubicBezTo>
                  <a:cubicBezTo>
                    <a:pt x="1902" y="6739"/>
                    <a:pt x="2269" y="6739"/>
                    <a:pt x="2669" y="6639"/>
                  </a:cubicBezTo>
                  <a:cubicBezTo>
                    <a:pt x="2669" y="6639"/>
                    <a:pt x="2669" y="6639"/>
                    <a:pt x="2702" y="6606"/>
                  </a:cubicBezTo>
                  <a:cubicBezTo>
                    <a:pt x="1935" y="6439"/>
                    <a:pt x="1335" y="6038"/>
                    <a:pt x="934" y="5371"/>
                  </a:cubicBezTo>
                  <a:cubicBezTo>
                    <a:pt x="668" y="4938"/>
                    <a:pt x="534" y="4437"/>
                    <a:pt x="534" y="3904"/>
                  </a:cubicBezTo>
                  <a:cubicBezTo>
                    <a:pt x="901" y="4104"/>
                    <a:pt x="1301" y="4237"/>
                    <a:pt x="1735" y="4237"/>
                  </a:cubicBezTo>
                  <a:cubicBezTo>
                    <a:pt x="1168" y="3837"/>
                    <a:pt x="768" y="3270"/>
                    <a:pt x="634" y="2603"/>
                  </a:cubicBezTo>
                  <a:cubicBezTo>
                    <a:pt x="467" y="1902"/>
                    <a:pt x="568" y="1235"/>
                    <a:pt x="901" y="601"/>
                  </a:cubicBezTo>
                  <a:cubicBezTo>
                    <a:pt x="2402" y="2336"/>
                    <a:pt x="4270" y="3303"/>
                    <a:pt x="6538" y="3470"/>
                  </a:cubicBezTo>
                  <a:cubicBezTo>
                    <a:pt x="6538" y="3370"/>
                    <a:pt x="6505" y="3270"/>
                    <a:pt x="6505" y="3170"/>
                  </a:cubicBezTo>
                  <a:cubicBezTo>
                    <a:pt x="6405" y="2536"/>
                    <a:pt x="6538" y="1936"/>
                    <a:pt x="6905" y="1368"/>
                  </a:cubicBezTo>
                  <a:cubicBezTo>
                    <a:pt x="7339" y="701"/>
                    <a:pt x="7939" y="268"/>
                    <a:pt x="8740" y="134"/>
                  </a:cubicBezTo>
                  <a:cubicBezTo>
                    <a:pt x="9674" y="1"/>
                    <a:pt x="10475" y="268"/>
                    <a:pt x="11142" y="901"/>
                  </a:cubicBezTo>
                  <a:cubicBezTo>
                    <a:pt x="11175" y="935"/>
                    <a:pt x="11208" y="968"/>
                    <a:pt x="11275" y="935"/>
                  </a:cubicBezTo>
                  <a:cubicBezTo>
                    <a:pt x="11842" y="835"/>
                    <a:pt x="12376" y="635"/>
                    <a:pt x="12876" y="334"/>
                  </a:cubicBezTo>
                  <a:cubicBezTo>
                    <a:pt x="12876" y="334"/>
                    <a:pt x="12910" y="334"/>
                    <a:pt x="12910" y="334"/>
                  </a:cubicBezTo>
                  <a:lnTo>
                    <a:pt x="12910" y="334"/>
                  </a:lnTo>
                  <a:cubicBezTo>
                    <a:pt x="12710" y="968"/>
                    <a:pt x="12309" y="1435"/>
                    <a:pt x="11742" y="1802"/>
                  </a:cubicBezTo>
                  <a:cubicBezTo>
                    <a:pt x="12276" y="1735"/>
                    <a:pt x="12776" y="1602"/>
                    <a:pt x="13277" y="1402"/>
                  </a:cubicBezTo>
                  <a:lnTo>
                    <a:pt x="13277" y="1402"/>
                  </a:lnTo>
                  <a:cubicBezTo>
                    <a:pt x="13177" y="1535"/>
                    <a:pt x="13076" y="1669"/>
                    <a:pt x="12976" y="1802"/>
                  </a:cubicBezTo>
                  <a:cubicBezTo>
                    <a:pt x="12676" y="2169"/>
                    <a:pt x="12343" y="2503"/>
                    <a:pt x="11976" y="2769"/>
                  </a:cubicBezTo>
                  <a:cubicBezTo>
                    <a:pt x="11942" y="2769"/>
                    <a:pt x="11942" y="2803"/>
                    <a:pt x="11942" y="2836"/>
                  </a:cubicBezTo>
                  <a:cubicBezTo>
                    <a:pt x="11942" y="3236"/>
                    <a:pt x="11942" y="3670"/>
                    <a:pt x="11876" y="4070"/>
                  </a:cubicBezTo>
                  <a:cubicBezTo>
                    <a:pt x="11776" y="4904"/>
                    <a:pt x="11542" y="5705"/>
                    <a:pt x="11175" y="6505"/>
                  </a:cubicBezTo>
                  <a:cubicBezTo>
                    <a:pt x="10808" y="7273"/>
                    <a:pt x="10308" y="8007"/>
                    <a:pt x="9707" y="8640"/>
                  </a:cubicBezTo>
                  <a:cubicBezTo>
                    <a:pt x="8673" y="9708"/>
                    <a:pt x="7406" y="10408"/>
                    <a:pt x="5971" y="10742"/>
                  </a:cubicBezTo>
                  <a:cubicBezTo>
                    <a:pt x="5438" y="10842"/>
                    <a:pt x="4937" y="10909"/>
                    <a:pt x="4437" y="10909"/>
                  </a:cubicBezTo>
                  <a:cubicBezTo>
                    <a:pt x="2869" y="10942"/>
                    <a:pt x="1401" y="10575"/>
                    <a:pt x="67" y="9741"/>
                  </a:cubicBezTo>
                  <a:cubicBezTo>
                    <a:pt x="34" y="9741"/>
                    <a:pt x="34" y="9708"/>
                    <a:pt x="0" y="9708"/>
                  </a:cubicBezTo>
                  <a:cubicBezTo>
                    <a:pt x="968" y="9808"/>
                    <a:pt x="1868" y="9674"/>
                    <a:pt x="2736" y="9307"/>
                  </a:cubicBezTo>
                  <a:cubicBezTo>
                    <a:pt x="3203" y="9141"/>
                    <a:pt x="3636" y="8874"/>
                    <a:pt x="4037" y="85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" name="Google Shape;461;p42"/>
          <p:cNvGrpSpPr/>
          <p:nvPr/>
        </p:nvGrpSpPr>
        <p:grpSpPr>
          <a:xfrm>
            <a:off x="2034480" y="2933526"/>
            <a:ext cx="359879" cy="361073"/>
            <a:chOff x="1529306" y="2933526"/>
            <a:chExt cx="359879" cy="361073"/>
          </a:xfrm>
        </p:grpSpPr>
        <p:sp>
          <p:nvSpPr>
            <p:cNvPr id="462" name="Google Shape;462;p42"/>
            <p:cNvSpPr/>
            <p:nvPr/>
          </p:nvSpPr>
          <p:spPr>
            <a:xfrm>
              <a:off x="1529306" y="2933526"/>
              <a:ext cx="359879" cy="361073"/>
            </a:xfrm>
            <a:custGeom>
              <a:rect b="b" l="l" r="r" t="t"/>
              <a:pathLst>
                <a:path extrusionOk="0" h="23250" w="23218">
                  <a:moveTo>
                    <a:pt x="11609" y="0"/>
                  </a:moveTo>
                  <a:cubicBezTo>
                    <a:pt x="5171" y="0"/>
                    <a:pt x="1" y="5204"/>
                    <a:pt x="1" y="11642"/>
                  </a:cubicBezTo>
                  <a:cubicBezTo>
                    <a:pt x="1" y="18046"/>
                    <a:pt x="5171" y="23250"/>
                    <a:pt x="11609" y="23250"/>
                  </a:cubicBezTo>
                  <a:cubicBezTo>
                    <a:pt x="18013" y="23250"/>
                    <a:pt x="23217" y="18046"/>
                    <a:pt x="23217" y="11642"/>
                  </a:cubicBezTo>
                  <a:cubicBezTo>
                    <a:pt x="23217" y="5204"/>
                    <a:pt x="18013" y="0"/>
                    <a:pt x="11609" y="0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2"/>
            <p:cNvSpPr/>
            <p:nvPr/>
          </p:nvSpPr>
          <p:spPr>
            <a:xfrm>
              <a:off x="1614123" y="3019019"/>
              <a:ext cx="193905" cy="190646"/>
            </a:xfrm>
            <a:custGeom>
              <a:rect b="b" l="l" r="r" t="t"/>
              <a:pathLst>
                <a:path extrusionOk="0" h="12276" w="12510">
                  <a:moveTo>
                    <a:pt x="9540" y="2135"/>
                  </a:moveTo>
                  <a:cubicBezTo>
                    <a:pt x="9107" y="2135"/>
                    <a:pt x="8773" y="2469"/>
                    <a:pt x="8773" y="2869"/>
                  </a:cubicBezTo>
                  <a:cubicBezTo>
                    <a:pt x="8773" y="3269"/>
                    <a:pt x="9107" y="3603"/>
                    <a:pt x="9540" y="3603"/>
                  </a:cubicBezTo>
                  <a:cubicBezTo>
                    <a:pt x="9941" y="3603"/>
                    <a:pt x="10274" y="3269"/>
                    <a:pt x="10274" y="2869"/>
                  </a:cubicBezTo>
                  <a:cubicBezTo>
                    <a:pt x="10274" y="2469"/>
                    <a:pt x="9941" y="2135"/>
                    <a:pt x="9540" y="2135"/>
                  </a:cubicBezTo>
                  <a:close/>
                  <a:moveTo>
                    <a:pt x="6271" y="4103"/>
                  </a:moveTo>
                  <a:cubicBezTo>
                    <a:pt x="7372" y="4103"/>
                    <a:pt x="8306" y="5037"/>
                    <a:pt x="8273" y="6171"/>
                  </a:cubicBezTo>
                  <a:cubicBezTo>
                    <a:pt x="8273" y="7253"/>
                    <a:pt x="7371" y="8174"/>
                    <a:pt x="6295" y="8174"/>
                  </a:cubicBezTo>
                  <a:cubicBezTo>
                    <a:pt x="6276" y="8174"/>
                    <a:pt x="6257" y="8173"/>
                    <a:pt x="6238" y="8173"/>
                  </a:cubicBezTo>
                  <a:cubicBezTo>
                    <a:pt x="5104" y="8173"/>
                    <a:pt x="4203" y="7239"/>
                    <a:pt x="4203" y="6138"/>
                  </a:cubicBezTo>
                  <a:cubicBezTo>
                    <a:pt x="4203" y="5004"/>
                    <a:pt x="5137" y="4103"/>
                    <a:pt x="6271" y="4103"/>
                  </a:cubicBezTo>
                  <a:close/>
                  <a:moveTo>
                    <a:pt x="6238" y="3002"/>
                  </a:moveTo>
                  <a:cubicBezTo>
                    <a:pt x="4503" y="3002"/>
                    <a:pt x="3102" y="4403"/>
                    <a:pt x="3102" y="6138"/>
                  </a:cubicBezTo>
                  <a:cubicBezTo>
                    <a:pt x="3102" y="7872"/>
                    <a:pt x="4503" y="9307"/>
                    <a:pt x="6238" y="9307"/>
                  </a:cubicBezTo>
                  <a:cubicBezTo>
                    <a:pt x="7972" y="9307"/>
                    <a:pt x="9407" y="7906"/>
                    <a:pt x="9407" y="6138"/>
                  </a:cubicBezTo>
                  <a:cubicBezTo>
                    <a:pt x="9407" y="4403"/>
                    <a:pt x="8006" y="3002"/>
                    <a:pt x="6238" y="3002"/>
                  </a:cubicBezTo>
                  <a:close/>
                  <a:moveTo>
                    <a:pt x="6121" y="1105"/>
                  </a:moveTo>
                  <a:cubicBezTo>
                    <a:pt x="7440" y="1105"/>
                    <a:pt x="8794" y="1146"/>
                    <a:pt x="9340" y="1234"/>
                  </a:cubicBezTo>
                  <a:cubicBezTo>
                    <a:pt x="10408" y="1401"/>
                    <a:pt x="11075" y="2102"/>
                    <a:pt x="11208" y="3169"/>
                  </a:cubicBezTo>
                  <a:cubicBezTo>
                    <a:pt x="11308" y="4203"/>
                    <a:pt x="11342" y="8139"/>
                    <a:pt x="11175" y="9240"/>
                  </a:cubicBezTo>
                  <a:cubicBezTo>
                    <a:pt x="11008" y="10307"/>
                    <a:pt x="10274" y="10975"/>
                    <a:pt x="9207" y="11075"/>
                  </a:cubicBezTo>
                  <a:cubicBezTo>
                    <a:pt x="8730" y="11122"/>
                    <a:pt x="7479" y="11163"/>
                    <a:pt x="6199" y="11163"/>
                  </a:cubicBezTo>
                  <a:cubicBezTo>
                    <a:pt x="4796" y="11163"/>
                    <a:pt x="3357" y="11114"/>
                    <a:pt x="2869" y="10975"/>
                  </a:cubicBezTo>
                  <a:cubicBezTo>
                    <a:pt x="2002" y="10741"/>
                    <a:pt x="1468" y="10141"/>
                    <a:pt x="1334" y="9240"/>
                  </a:cubicBezTo>
                  <a:cubicBezTo>
                    <a:pt x="1201" y="8406"/>
                    <a:pt x="1168" y="4170"/>
                    <a:pt x="1334" y="3036"/>
                  </a:cubicBezTo>
                  <a:cubicBezTo>
                    <a:pt x="1501" y="1968"/>
                    <a:pt x="2202" y="1334"/>
                    <a:pt x="3269" y="1201"/>
                  </a:cubicBezTo>
                  <a:cubicBezTo>
                    <a:pt x="3789" y="1138"/>
                    <a:pt x="4941" y="1105"/>
                    <a:pt x="6121" y="1105"/>
                  </a:cubicBezTo>
                  <a:close/>
                  <a:moveTo>
                    <a:pt x="5917" y="0"/>
                  </a:moveTo>
                  <a:cubicBezTo>
                    <a:pt x="4728" y="0"/>
                    <a:pt x="3569" y="33"/>
                    <a:pt x="2969" y="134"/>
                  </a:cubicBezTo>
                  <a:cubicBezTo>
                    <a:pt x="1601" y="367"/>
                    <a:pt x="667" y="1168"/>
                    <a:pt x="300" y="2535"/>
                  </a:cubicBezTo>
                  <a:cubicBezTo>
                    <a:pt x="0" y="3569"/>
                    <a:pt x="67" y="8406"/>
                    <a:pt x="234" y="9440"/>
                  </a:cubicBezTo>
                  <a:cubicBezTo>
                    <a:pt x="467" y="10841"/>
                    <a:pt x="1301" y="11742"/>
                    <a:pt x="2702" y="12109"/>
                  </a:cubicBezTo>
                  <a:cubicBezTo>
                    <a:pt x="3186" y="12226"/>
                    <a:pt x="4620" y="12276"/>
                    <a:pt x="6067" y="12276"/>
                  </a:cubicBezTo>
                  <a:cubicBezTo>
                    <a:pt x="7514" y="12276"/>
                    <a:pt x="8973" y="12226"/>
                    <a:pt x="9507" y="12142"/>
                  </a:cubicBezTo>
                  <a:cubicBezTo>
                    <a:pt x="10941" y="11909"/>
                    <a:pt x="11842" y="11108"/>
                    <a:pt x="12209" y="9707"/>
                  </a:cubicBezTo>
                  <a:cubicBezTo>
                    <a:pt x="12509" y="8606"/>
                    <a:pt x="12409" y="4036"/>
                    <a:pt x="12309" y="3069"/>
                  </a:cubicBezTo>
                  <a:cubicBezTo>
                    <a:pt x="12209" y="2268"/>
                    <a:pt x="11909" y="1568"/>
                    <a:pt x="11308" y="1001"/>
                  </a:cubicBezTo>
                  <a:cubicBezTo>
                    <a:pt x="10674" y="367"/>
                    <a:pt x="9907" y="100"/>
                    <a:pt x="9040" y="67"/>
                  </a:cubicBezTo>
                  <a:cubicBezTo>
                    <a:pt x="8323" y="33"/>
                    <a:pt x="7105" y="0"/>
                    <a:pt x="59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2"/>
            <p:cNvSpPr/>
            <p:nvPr/>
          </p:nvSpPr>
          <p:spPr>
            <a:xfrm>
              <a:off x="1614123" y="3019019"/>
              <a:ext cx="193905" cy="190646"/>
            </a:xfrm>
            <a:custGeom>
              <a:rect b="b" l="l" r="r" t="t"/>
              <a:pathLst>
                <a:path extrusionOk="0" h="12276" w="12510">
                  <a:moveTo>
                    <a:pt x="9540" y="2135"/>
                  </a:moveTo>
                  <a:cubicBezTo>
                    <a:pt x="9107" y="2135"/>
                    <a:pt x="8773" y="2469"/>
                    <a:pt x="8773" y="2869"/>
                  </a:cubicBezTo>
                  <a:cubicBezTo>
                    <a:pt x="8773" y="3269"/>
                    <a:pt x="9107" y="3603"/>
                    <a:pt x="9540" y="3603"/>
                  </a:cubicBezTo>
                  <a:cubicBezTo>
                    <a:pt x="9941" y="3603"/>
                    <a:pt x="10274" y="3269"/>
                    <a:pt x="10274" y="2869"/>
                  </a:cubicBezTo>
                  <a:cubicBezTo>
                    <a:pt x="10274" y="2469"/>
                    <a:pt x="9941" y="2135"/>
                    <a:pt x="9540" y="2135"/>
                  </a:cubicBezTo>
                  <a:close/>
                  <a:moveTo>
                    <a:pt x="6271" y="4103"/>
                  </a:moveTo>
                  <a:cubicBezTo>
                    <a:pt x="7372" y="4103"/>
                    <a:pt x="8306" y="5037"/>
                    <a:pt x="8273" y="6171"/>
                  </a:cubicBezTo>
                  <a:cubicBezTo>
                    <a:pt x="8273" y="7253"/>
                    <a:pt x="7371" y="8174"/>
                    <a:pt x="6295" y="8174"/>
                  </a:cubicBezTo>
                  <a:cubicBezTo>
                    <a:pt x="6276" y="8174"/>
                    <a:pt x="6257" y="8173"/>
                    <a:pt x="6238" y="8173"/>
                  </a:cubicBezTo>
                  <a:cubicBezTo>
                    <a:pt x="5104" y="8173"/>
                    <a:pt x="4203" y="7239"/>
                    <a:pt x="4203" y="6138"/>
                  </a:cubicBezTo>
                  <a:cubicBezTo>
                    <a:pt x="4203" y="5004"/>
                    <a:pt x="5137" y="4103"/>
                    <a:pt x="6271" y="4103"/>
                  </a:cubicBezTo>
                  <a:close/>
                  <a:moveTo>
                    <a:pt x="6238" y="3002"/>
                  </a:moveTo>
                  <a:cubicBezTo>
                    <a:pt x="4503" y="3002"/>
                    <a:pt x="3102" y="4403"/>
                    <a:pt x="3102" y="6138"/>
                  </a:cubicBezTo>
                  <a:cubicBezTo>
                    <a:pt x="3102" y="7872"/>
                    <a:pt x="4503" y="9307"/>
                    <a:pt x="6238" y="9307"/>
                  </a:cubicBezTo>
                  <a:cubicBezTo>
                    <a:pt x="7972" y="9307"/>
                    <a:pt x="9407" y="7906"/>
                    <a:pt x="9407" y="6138"/>
                  </a:cubicBezTo>
                  <a:cubicBezTo>
                    <a:pt x="9407" y="4403"/>
                    <a:pt x="8006" y="3002"/>
                    <a:pt x="6238" y="3002"/>
                  </a:cubicBezTo>
                  <a:close/>
                  <a:moveTo>
                    <a:pt x="6121" y="1105"/>
                  </a:moveTo>
                  <a:cubicBezTo>
                    <a:pt x="7440" y="1105"/>
                    <a:pt x="8794" y="1146"/>
                    <a:pt x="9340" y="1234"/>
                  </a:cubicBezTo>
                  <a:cubicBezTo>
                    <a:pt x="10408" y="1401"/>
                    <a:pt x="11075" y="2102"/>
                    <a:pt x="11208" y="3169"/>
                  </a:cubicBezTo>
                  <a:cubicBezTo>
                    <a:pt x="11308" y="4203"/>
                    <a:pt x="11342" y="8139"/>
                    <a:pt x="11175" y="9240"/>
                  </a:cubicBezTo>
                  <a:cubicBezTo>
                    <a:pt x="11008" y="10307"/>
                    <a:pt x="10274" y="10975"/>
                    <a:pt x="9207" y="11075"/>
                  </a:cubicBezTo>
                  <a:cubicBezTo>
                    <a:pt x="8730" y="11122"/>
                    <a:pt x="7479" y="11163"/>
                    <a:pt x="6199" y="11163"/>
                  </a:cubicBezTo>
                  <a:cubicBezTo>
                    <a:pt x="4796" y="11163"/>
                    <a:pt x="3357" y="11114"/>
                    <a:pt x="2869" y="10975"/>
                  </a:cubicBezTo>
                  <a:cubicBezTo>
                    <a:pt x="2002" y="10741"/>
                    <a:pt x="1468" y="10141"/>
                    <a:pt x="1334" y="9240"/>
                  </a:cubicBezTo>
                  <a:cubicBezTo>
                    <a:pt x="1201" y="8406"/>
                    <a:pt x="1168" y="4170"/>
                    <a:pt x="1334" y="3036"/>
                  </a:cubicBezTo>
                  <a:cubicBezTo>
                    <a:pt x="1501" y="1968"/>
                    <a:pt x="2202" y="1334"/>
                    <a:pt x="3269" y="1201"/>
                  </a:cubicBezTo>
                  <a:cubicBezTo>
                    <a:pt x="3789" y="1138"/>
                    <a:pt x="4941" y="1105"/>
                    <a:pt x="6121" y="1105"/>
                  </a:cubicBezTo>
                  <a:close/>
                  <a:moveTo>
                    <a:pt x="5917" y="0"/>
                  </a:moveTo>
                  <a:cubicBezTo>
                    <a:pt x="4728" y="0"/>
                    <a:pt x="3569" y="33"/>
                    <a:pt x="2969" y="134"/>
                  </a:cubicBezTo>
                  <a:cubicBezTo>
                    <a:pt x="1601" y="367"/>
                    <a:pt x="667" y="1168"/>
                    <a:pt x="300" y="2535"/>
                  </a:cubicBezTo>
                  <a:cubicBezTo>
                    <a:pt x="0" y="3569"/>
                    <a:pt x="67" y="8406"/>
                    <a:pt x="234" y="9440"/>
                  </a:cubicBezTo>
                  <a:cubicBezTo>
                    <a:pt x="467" y="10841"/>
                    <a:pt x="1301" y="11742"/>
                    <a:pt x="2702" y="12109"/>
                  </a:cubicBezTo>
                  <a:cubicBezTo>
                    <a:pt x="3186" y="12226"/>
                    <a:pt x="4620" y="12276"/>
                    <a:pt x="6067" y="12276"/>
                  </a:cubicBezTo>
                  <a:cubicBezTo>
                    <a:pt x="7514" y="12276"/>
                    <a:pt x="8973" y="12226"/>
                    <a:pt x="9507" y="12142"/>
                  </a:cubicBezTo>
                  <a:cubicBezTo>
                    <a:pt x="10941" y="11909"/>
                    <a:pt x="11842" y="11108"/>
                    <a:pt x="12209" y="9707"/>
                  </a:cubicBezTo>
                  <a:cubicBezTo>
                    <a:pt x="12509" y="8606"/>
                    <a:pt x="12409" y="4036"/>
                    <a:pt x="12309" y="3069"/>
                  </a:cubicBezTo>
                  <a:cubicBezTo>
                    <a:pt x="12209" y="2268"/>
                    <a:pt x="11909" y="1568"/>
                    <a:pt x="11308" y="1001"/>
                  </a:cubicBezTo>
                  <a:cubicBezTo>
                    <a:pt x="10674" y="367"/>
                    <a:pt x="9907" y="100"/>
                    <a:pt x="9040" y="67"/>
                  </a:cubicBezTo>
                  <a:cubicBezTo>
                    <a:pt x="8323" y="33"/>
                    <a:pt x="7105" y="0"/>
                    <a:pt x="5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" name="Google Shape;465;p42"/>
          <p:cNvGrpSpPr/>
          <p:nvPr/>
        </p:nvGrpSpPr>
        <p:grpSpPr>
          <a:xfrm>
            <a:off x="2691726" y="2938698"/>
            <a:ext cx="359864" cy="360576"/>
            <a:chOff x="6010401" y="3167296"/>
            <a:chExt cx="359864" cy="360576"/>
          </a:xfrm>
        </p:grpSpPr>
        <p:sp>
          <p:nvSpPr>
            <p:cNvPr id="466" name="Google Shape;466;p42"/>
            <p:cNvSpPr/>
            <p:nvPr/>
          </p:nvSpPr>
          <p:spPr>
            <a:xfrm>
              <a:off x="6010401" y="3167296"/>
              <a:ext cx="359864" cy="360576"/>
            </a:xfrm>
            <a:custGeom>
              <a:rect b="b" l="l" r="r" t="t"/>
              <a:pathLst>
                <a:path extrusionOk="0" h="23218" w="23217">
                  <a:moveTo>
                    <a:pt x="11608" y="1"/>
                  </a:moveTo>
                  <a:cubicBezTo>
                    <a:pt x="5204" y="1"/>
                    <a:pt x="0" y="5204"/>
                    <a:pt x="0" y="11609"/>
                  </a:cubicBezTo>
                  <a:cubicBezTo>
                    <a:pt x="0" y="18014"/>
                    <a:pt x="5204" y="23217"/>
                    <a:pt x="11608" y="23217"/>
                  </a:cubicBezTo>
                  <a:cubicBezTo>
                    <a:pt x="18013" y="23217"/>
                    <a:pt x="23217" y="18014"/>
                    <a:pt x="23217" y="11609"/>
                  </a:cubicBezTo>
                  <a:cubicBezTo>
                    <a:pt x="23217" y="5204"/>
                    <a:pt x="18013" y="1"/>
                    <a:pt x="11608" y="1"/>
                  </a:cubicBezTo>
                  <a:close/>
                </a:path>
              </a:pathLst>
            </a:custGeom>
            <a:noFill/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42"/>
            <p:cNvSpPr/>
            <p:nvPr/>
          </p:nvSpPr>
          <p:spPr>
            <a:xfrm>
              <a:off x="6094164" y="3255895"/>
              <a:ext cx="192355" cy="183409"/>
            </a:xfrm>
            <a:custGeom>
              <a:rect b="b" l="l" r="r" t="t"/>
              <a:pathLst>
                <a:path extrusionOk="0" h="11810" w="12410">
                  <a:moveTo>
                    <a:pt x="6139" y="1"/>
                  </a:moveTo>
                  <a:cubicBezTo>
                    <a:pt x="4404" y="1"/>
                    <a:pt x="3003" y="1402"/>
                    <a:pt x="3003" y="3136"/>
                  </a:cubicBezTo>
                  <a:lnTo>
                    <a:pt x="3003" y="5004"/>
                  </a:lnTo>
                  <a:cubicBezTo>
                    <a:pt x="2948" y="5023"/>
                    <a:pt x="2834" y="5051"/>
                    <a:pt x="2697" y="5051"/>
                  </a:cubicBezTo>
                  <a:cubicBezTo>
                    <a:pt x="2585" y="5051"/>
                    <a:pt x="2457" y="5032"/>
                    <a:pt x="2336" y="4971"/>
                  </a:cubicBezTo>
                  <a:cubicBezTo>
                    <a:pt x="2163" y="4884"/>
                    <a:pt x="2008" y="4825"/>
                    <a:pt x="1861" y="4825"/>
                  </a:cubicBezTo>
                  <a:cubicBezTo>
                    <a:pt x="1725" y="4825"/>
                    <a:pt x="1597" y="4876"/>
                    <a:pt x="1469" y="5004"/>
                  </a:cubicBezTo>
                  <a:cubicBezTo>
                    <a:pt x="1202" y="5271"/>
                    <a:pt x="1502" y="5505"/>
                    <a:pt x="1936" y="5672"/>
                  </a:cubicBezTo>
                  <a:cubicBezTo>
                    <a:pt x="2336" y="5838"/>
                    <a:pt x="2936" y="6005"/>
                    <a:pt x="2936" y="6505"/>
                  </a:cubicBezTo>
                  <a:cubicBezTo>
                    <a:pt x="2803" y="7139"/>
                    <a:pt x="2369" y="7806"/>
                    <a:pt x="1602" y="8407"/>
                  </a:cubicBezTo>
                  <a:cubicBezTo>
                    <a:pt x="953" y="8904"/>
                    <a:pt x="528" y="8953"/>
                    <a:pt x="301" y="8953"/>
                  </a:cubicBezTo>
                  <a:cubicBezTo>
                    <a:pt x="246" y="8953"/>
                    <a:pt x="202" y="8950"/>
                    <a:pt x="170" y="8950"/>
                  </a:cubicBezTo>
                  <a:cubicBezTo>
                    <a:pt x="130" y="8950"/>
                    <a:pt x="107" y="8955"/>
                    <a:pt x="101" y="8974"/>
                  </a:cubicBezTo>
                  <a:cubicBezTo>
                    <a:pt x="101" y="9074"/>
                    <a:pt x="1" y="9474"/>
                    <a:pt x="768" y="9674"/>
                  </a:cubicBezTo>
                  <a:cubicBezTo>
                    <a:pt x="1535" y="9875"/>
                    <a:pt x="1669" y="9741"/>
                    <a:pt x="1836" y="10141"/>
                  </a:cubicBezTo>
                  <a:cubicBezTo>
                    <a:pt x="1969" y="10542"/>
                    <a:pt x="1936" y="10708"/>
                    <a:pt x="2102" y="10708"/>
                  </a:cubicBezTo>
                  <a:cubicBezTo>
                    <a:pt x="2242" y="10708"/>
                    <a:pt x="2840" y="10594"/>
                    <a:pt x="3346" y="10594"/>
                  </a:cubicBezTo>
                  <a:cubicBezTo>
                    <a:pt x="3563" y="10594"/>
                    <a:pt x="3764" y="10615"/>
                    <a:pt x="3904" y="10675"/>
                  </a:cubicBezTo>
                  <a:cubicBezTo>
                    <a:pt x="4371" y="10875"/>
                    <a:pt x="5105" y="11776"/>
                    <a:pt x="6205" y="11809"/>
                  </a:cubicBezTo>
                  <a:cubicBezTo>
                    <a:pt x="7306" y="11776"/>
                    <a:pt x="8040" y="10875"/>
                    <a:pt x="8507" y="10675"/>
                  </a:cubicBezTo>
                  <a:cubicBezTo>
                    <a:pt x="8647" y="10615"/>
                    <a:pt x="8847" y="10594"/>
                    <a:pt x="9063" y="10594"/>
                  </a:cubicBezTo>
                  <a:cubicBezTo>
                    <a:pt x="9567" y="10594"/>
                    <a:pt x="10158" y="10708"/>
                    <a:pt x="10275" y="10708"/>
                  </a:cubicBezTo>
                  <a:cubicBezTo>
                    <a:pt x="10475" y="10708"/>
                    <a:pt x="10408" y="10542"/>
                    <a:pt x="10575" y="10141"/>
                  </a:cubicBezTo>
                  <a:cubicBezTo>
                    <a:pt x="10709" y="9741"/>
                    <a:pt x="10875" y="9875"/>
                    <a:pt x="11643" y="9674"/>
                  </a:cubicBezTo>
                  <a:cubicBezTo>
                    <a:pt x="12410" y="9474"/>
                    <a:pt x="12310" y="9074"/>
                    <a:pt x="12276" y="8974"/>
                  </a:cubicBezTo>
                  <a:cubicBezTo>
                    <a:pt x="12276" y="8955"/>
                    <a:pt x="12259" y="8950"/>
                    <a:pt x="12223" y="8950"/>
                  </a:cubicBezTo>
                  <a:cubicBezTo>
                    <a:pt x="12194" y="8950"/>
                    <a:pt x="12153" y="8953"/>
                    <a:pt x="12100" y="8953"/>
                  </a:cubicBezTo>
                  <a:cubicBezTo>
                    <a:pt x="11882" y="8953"/>
                    <a:pt x="11458" y="8904"/>
                    <a:pt x="10809" y="8407"/>
                  </a:cubicBezTo>
                  <a:cubicBezTo>
                    <a:pt x="10008" y="7806"/>
                    <a:pt x="9608" y="7139"/>
                    <a:pt x="9441" y="6505"/>
                  </a:cubicBezTo>
                  <a:cubicBezTo>
                    <a:pt x="9474" y="6005"/>
                    <a:pt x="10075" y="5838"/>
                    <a:pt x="10475" y="5672"/>
                  </a:cubicBezTo>
                  <a:cubicBezTo>
                    <a:pt x="10909" y="5505"/>
                    <a:pt x="11176" y="5271"/>
                    <a:pt x="10909" y="5004"/>
                  </a:cubicBezTo>
                  <a:cubicBezTo>
                    <a:pt x="10785" y="4865"/>
                    <a:pt x="10660" y="4812"/>
                    <a:pt x="10533" y="4812"/>
                  </a:cubicBezTo>
                  <a:cubicBezTo>
                    <a:pt x="10386" y="4812"/>
                    <a:pt x="10235" y="4882"/>
                    <a:pt x="10075" y="4971"/>
                  </a:cubicBezTo>
                  <a:cubicBezTo>
                    <a:pt x="9954" y="5032"/>
                    <a:pt x="9819" y="5051"/>
                    <a:pt x="9702" y="5051"/>
                  </a:cubicBezTo>
                  <a:cubicBezTo>
                    <a:pt x="9560" y="5051"/>
                    <a:pt x="9444" y="5023"/>
                    <a:pt x="9408" y="5004"/>
                  </a:cubicBezTo>
                  <a:lnTo>
                    <a:pt x="9408" y="3136"/>
                  </a:lnTo>
                  <a:cubicBezTo>
                    <a:pt x="9408" y="1402"/>
                    <a:pt x="8007" y="1"/>
                    <a:pt x="62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8" name="Google Shape;468;p42"/>
          <p:cNvSpPr txBox="1"/>
          <p:nvPr/>
        </p:nvSpPr>
        <p:spPr>
          <a:xfrm>
            <a:off x="720000" y="4420500"/>
            <a:ext cx="25602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Barlow"/>
                <a:ea typeface="Barlow"/>
                <a:cs typeface="Barlow"/>
                <a:sym typeface="Barlow"/>
              </a:rPr>
              <a:t>Please keep this slide for attribution</a:t>
            </a:r>
            <a:endParaRPr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1"/>
          <p:cNvSpPr txBox="1"/>
          <p:nvPr>
            <p:ph idx="1" type="body"/>
          </p:nvPr>
        </p:nvSpPr>
        <p:spPr>
          <a:xfrm>
            <a:off x="720000" y="1415800"/>
            <a:ext cx="3852000" cy="297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Big Mountain Resort is a ski resort located in Montana that boasts </a:t>
            </a:r>
            <a:r>
              <a:rPr b="1" lang="en">
                <a:solidFill>
                  <a:schemeClr val="dk1"/>
                </a:solidFill>
              </a:rPr>
              <a:t>105 trails</a:t>
            </a:r>
            <a:r>
              <a:rPr lang="en">
                <a:solidFill>
                  <a:schemeClr val="dk1"/>
                </a:solidFill>
              </a:rPr>
              <a:t> and hosts about </a:t>
            </a:r>
            <a:r>
              <a:rPr b="1" lang="en">
                <a:solidFill>
                  <a:schemeClr val="dk1"/>
                </a:solidFill>
              </a:rPr>
              <a:t>350,000 skiers and snowboarders each year.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❄"/>
            </a:pPr>
            <a:r>
              <a:rPr lang="en">
                <a:solidFill>
                  <a:schemeClr val="dk1"/>
                </a:solidFill>
              </a:rPr>
              <a:t>The resort recently invested </a:t>
            </a:r>
            <a:r>
              <a:rPr b="1" lang="en">
                <a:solidFill>
                  <a:schemeClr val="dk1"/>
                </a:solidFill>
              </a:rPr>
              <a:t>$1.54 million</a:t>
            </a:r>
            <a:r>
              <a:rPr lang="en">
                <a:solidFill>
                  <a:schemeClr val="dk1"/>
                </a:solidFill>
              </a:rPr>
              <a:t> dollars to install a new chair lift.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Resort management feels as though the resort is </a:t>
            </a:r>
            <a:r>
              <a:rPr b="1" lang="en">
                <a:solidFill>
                  <a:schemeClr val="dk1"/>
                </a:solidFill>
              </a:rPr>
              <a:t>not capitalizing on their facilities</a:t>
            </a:r>
            <a:r>
              <a:rPr lang="en">
                <a:solidFill>
                  <a:schemeClr val="dk1"/>
                </a:solidFill>
              </a:rPr>
              <a:t> as much as they could be.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15900" lvl="0" marL="2413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❄"/>
            </a:pPr>
            <a:r>
              <a:rPr lang="en">
                <a:solidFill>
                  <a:schemeClr val="dk1"/>
                </a:solidFill>
              </a:rPr>
              <a:t>Previous ticket pricing strategies were simply based on charging </a:t>
            </a:r>
            <a:r>
              <a:rPr b="1" lang="en">
                <a:solidFill>
                  <a:schemeClr val="dk1"/>
                </a:solidFill>
              </a:rPr>
              <a:t>above average</a:t>
            </a:r>
            <a:r>
              <a:rPr lang="en">
                <a:solidFill>
                  <a:schemeClr val="dk1"/>
                </a:solidFill>
              </a:rPr>
              <a:t> prices across resorts.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28" name="Google Shape;328;p31"/>
          <p:cNvPicPr preferRelativeResize="0"/>
          <p:nvPr/>
        </p:nvPicPr>
        <p:blipFill rotWithShape="1">
          <a:blip r:embed="rId3">
            <a:alphaModFix/>
          </a:blip>
          <a:srcRect b="2199" l="0" r="0" t="17233"/>
          <a:stretch/>
        </p:blipFill>
        <p:spPr>
          <a:xfrm>
            <a:off x="5029200" y="445600"/>
            <a:ext cx="3518675" cy="4252301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1"/>
          <p:cNvSpPr txBox="1"/>
          <p:nvPr>
            <p:ph type="title"/>
          </p:nvPr>
        </p:nvSpPr>
        <p:spPr>
          <a:xfrm>
            <a:off x="720000" y="445597"/>
            <a:ext cx="3347400" cy="970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Big Mountain</a:t>
            </a:r>
            <a:endParaRPr sz="25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Resort</a:t>
            </a:r>
            <a:endParaRPr sz="2500"/>
          </a:p>
        </p:txBody>
      </p:sp>
      <p:grpSp>
        <p:nvGrpSpPr>
          <p:cNvPr id="330" name="Google Shape;330;p31"/>
          <p:cNvGrpSpPr/>
          <p:nvPr/>
        </p:nvGrpSpPr>
        <p:grpSpPr>
          <a:xfrm>
            <a:off x="1101631" y="852786"/>
            <a:ext cx="1480639" cy="310974"/>
            <a:chOff x="1622527" y="699981"/>
            <a:chExt cx="959958" cy="472676"/>
          </a:xfrm>
        </p:grpSpPr>
        <p:grpSp>
          <p:nvGrpSpPr>
            <p:cNvPr id="331" name="Google Shape;331;p31"/>
            <p:cNvGrpSpPr/>
            <p:nvPr/>
          </p:nvGrpSpPr>
          <p:grpSpPr>
            <a:xfrm>
              <a:off x="1622527" y="699981"/>
              <a:ext cx="479983" cy="472676"/>
              <a:chOff x="-20550425" y="2789350"/>
              <a:chExt cx="308750" cy="304050"/>
            </a:xfrm>
          </p:grpSpPr>
          <p:sp>
            <p:nvSpPr>
              <p:cNvPr id="332" name="Google Shape;332;p31"/>
              <p:cNvSpPr/>
              <p:nvPr/>
            </p:nvSpPr>
            <p:spPr>
              <a:xfrm>
                <a:off x="-20550425" y="2824800"/>
                <a:ext cx="308750" cy="268600"/>
              </a:xfrm>
              <a:custGeom>
                <a:rect b="b" l="l" r="r" t="t"/>
                <a:pathLst>
                  <a:path extrusionOk="0" h="10744" w="12350">
                    <a:moveTo>
                      <a:pt x="2962" y="662"/>
                    </a:moveTo>
                    <a:cubicBezTo>
                      <a:pt x="3403" y="662"/>
                      <a:pt x="3718" y="1009"/>
                      <a:pt x="3686" y="1450"/>
                    </a:cubicBezTo>
                    <a:cubicBezTo>
                      <a:pt x="3529" y="1481"/>
                      <a:pt x="3403" y="1576"/>
                      <a:pt x="3277" y="1670"/>
                    </a:cubicBezTo>
                    <a:cubicBezTo>
                      <a:pt x="3119" y="1828"/>
                      <a:pt x="3119" y="2048"/>
                      <a:pt x="3277" y="2206"/>
                    </a:cubicBezTo>
                    <a:cubicBezTo>
                      <a:pt x="3355" y="2285"/>
                      <a:pt x="3442" y="2324"/>
                      <a:pt x="3529" y="2324"/>
                    </a:cubicBezTo>
                    <a:cubicBezTo>
                      <a:pt x="3615" y="2324"/>
                      <a:pt x="3702" y="2285"/>
                      <a:pt x="3781" y="2206"/>
                    </a:cubicBezTo>
                    <a:cubicBezTo>
                      <a:pt x="3844" y="2174"/>
                      <a:pt x="3907" y="2111"/>
                      <a:pt x="3938" y="2111"/>
                    </a:cubicBezTo>
                    <a:lnTo>
                      <a:pt x="4064" y="2111"/>
                    </a:lnTo>
                    <a:cubicBezTo>
                      <a:pt x="4190" y="2111"/>
                      <a:pt x="4316" y="2237"/>
                      <a:pt x="4379" y="2363"/>
                    </a:cubicBezTo>
                    <a:cubicBezTo>
                      <a:pt x="4474" y="2584"/>
                      <a:pt x="4316" y="2836"/>
                      <a:pt x="4064" y="2836"/>
                    </a:cubicBezTo>
                    <a:lnTo>
                      <a:pt x="1953" y="2836"/>
                    </a:lnTo>
                    <a:cubicBezTo>
                      <a:pt x="1544" y="2836"/>
                      <a:pt x="1386" y="2489"/>
                      <a:pt x="1607" y="2237"/>
                    </a:cubicBezTo>
                    <a:cubicBezTo>
                      <a:pt x="1701" y="2174"/>
                      <a:pt x="1764" y="2111"/>
                      <a:pt x="1859" y="2111"/>
                    </a:cubicBezTo>
                    <a:lnTo>
                      <a:pt x="1985" y="2111"/>
                    </a:lnTo>
                    <a:cubicBezTo>
                      <a:pt x="2048" y="2111"/>
                      <a:pt x="2111" y="2174"/>
                      <a:pt x="2142" y="2206"/>
                    </a:cubicBezTo>
                    <a:cubicBezTo>
                      <a:pt x="2221" y="2285"/>
                      <a:pt x="2308" y="2324"/>
                      <a:pt x="2394" y="2324"/>
                    </a:cubicBezTo>
                    <a:cubicBezTo>
                      <a:pt x="2481" y="2324"/>
                      <a:pt x="2568" y="2285"/>
                      <a:pt x="2646" y="2206"/>
                    </a:cubicBezTo>
                    <a:cubicBezTo>
                      <a:pt x="2804" y="2048"/>
                      <a:pt x="2804" y="1828"/>
                      <a:pt x="2646" y="1670"/>
                    </a:cubicBezTo>
                    <a:cubicBezTo>
                      <a:pt x="2520" y="1576"/>
                      <a:pt x="2426" y="1481"/>
                      <a:pt x="2268" y="1450"/>
                    </a:cubicBezTo>
                    <a:lnTo>
                      <a:pt x="2268" y="1387"/>
                    </a:lnTo>
                    <a:cubicBezTo>
                      <a:pt x="2268" y="977"/>
                      <a:pt x="2583" y="662"/>
                      <a:pt x="2962" y="662"/>
                    </a:cubicBezTo>
                    <a:close/>
                    <a:moveTo>
                      <a:pt x="5009" y="2899"/>
                    </a:moveTo>
                    <a:cubicBezTo>
                      <a:pt x="5198" y="2994"/>
                      <a:pt x="5324" y="3120"/>
                      <a:pt x="5387" y="3309"/>
                    </a:cubicBezTo>
                    <a:lnTo>
                      <a:pt x="6553" y="5860"/>
                    </a:lnTo>
                    <a:lnTo>
                      <a:pt x="6112" y="6302"/>
                    </a:lnTo>
                    <a:lnTo>
                      <a:pt x="4915" y="5104"/>
                    </a:lnTo>
                    <a:cubicBezTo>
                      <a:pt x="4836" y="5026"/>
                      <a:pt x="4749" y="4986"/>
                      <a:pt x="4663" y="4986"/>
                    </a:cubicBezTo>
                    <a:cubicBezTo>
                      <a:pt x="4576" y="4986"/>
                      <a:pt x="4490" y="5026"/>
                      <a:pt x="4411" y="5104"/>
                    </a:cubicBezTo>
                    <a:lnTo>
                      <a:pt x="3245" y="6302"/>
                    </a:lnTo>
                    <a:lnTo>
                      <a:pt x="2804" y="5860"/>
                    </a:lnTo>
                    <a:lnTo>
                      <a:pt x="3812" y="3592"/>
                    </a:lnTo>
                    <a:cubicBezTo>
                      <a:pt x="4033" y="3592"/>
                      <a:pt x="4411" y="3592"/>
                      <a:pt x="4757" y="3277"/>
                    </a:cubicBezTo>
                    <a:cubicBezTo>
                      <a:pt x="4883" y="3151"/>
                      <a:pt x="4978" y="3025"/>
                      <a:pt x="5009" y="2899"/>
                    </a:cubicBezTo>
                    <a:close/>
                    <a:moveTo>
                      <a:pt x="4694" y="5829"/>
                    </a:moveTo>
                    <a:lnTo>
                      <a:pt x="5860" y="6995"/>
                    </a:lnTo>
                    <a:cubicBezTo>
                      <a:pt x="5955" y="7073"/>
                      <a:pt x="6049" y="7113"/>
                      <a:pt x="6140" y="7113"/>
                    </a:cubicBezTo>
                    <a:cubicBezTo>
                      <a:pt x="6230" y="7113"/>
                      <a:pt x="6317" y="7073"/>
                      <a:pt x="6396" y="6995"/>
                    </a:cubicBezTo>
                    <a:lnTo>
                      <a:pt x="6868" y="6522"/>
                    </a:lnTo>
                    <a:lnTo>
                      <a:pt x="8443" y="9988"/>
                    </a:lnTo>
                    <a:lnTo>
                      <a:pt x="945" y="9988"/>
                    </a:lnTo>
                    <a:lnTo>
                      <a:pt x="2520" y="6522"/>
                    </a:lnTo>
                    <a:lnTo>
                      <a:pt x="2993" y="6995"/>
                    </a:lnTo>
                    <a:cubicBezTo>
                      <a:pt x="3072" y="7073"/>
                      <a:pt x="3158" y="7113"/>
                      <a:pt x="3245" y="7113"/>
                    </a:cubicBezTo>
                    <a:cubicBezTo>
                      <a:pt x="3332" y="7113"/>
                      <a:pt x="3418" y="7073"/>
                      <a:pt x="3497" y="6995"/>
                    </a:cubicBezTo>
                    <a:lnTo>
                      <a:pt x="4694" y="5829"/>
                    </a:lnTo>
                    <a:close/>
                    <a:moveTo>
                      <a:pt x="8270" y="4986"/>
                    </a:moveTo>
                    <a:cubicBezTo>
                      <a:pt x="8554" y="4986"/>
                      <a:pt x="8837" y="5120"/>
                      <a:pt x="8979" y="5388"/>
                    </a:cubicBezTo>
                    <a:lnTo>
                      <a:pt x="11310" y="9988"/>
                    </a:lnTo>
                    <a:lnTo>
                      <a:pt x="9231" y="9988"/>
                    </a:lnTo>
                    <a:lnTo>
                      <a:pt x="7341" y="5860"/>
                    </a:lnTo>
                    <a:lnTo>
                      <a:pt x="7561" y="5388"/>
                    </a:lnTo>
                    <a:cubicBezTo>
                      <a:pt x="7703" y="5120"/>
                      <a:pt x="7987" y="4986"/>
                      <a:pt x="8270" y="4986"/>
                    </a:cubicBezTo>
                    <a:close/>
                    <a:moveTo>
                      <a:pt x="2962" y="1"/>
                    </a:moveTo>
                    <a:cubicBezTo>
                      <a:pt x="2174" y="1"/>
                      <a:pt x="1512" y="662"/>
                      <a:pt x="1544" y="1481"/>
                    </a:cubicBezTo>
                    <a:cubicBezTo>
                      <a:pt x="1166" y="1639"/>
                      <a:pt x="851" y="2048"/>
                      <a:pt x="851" y="2521"/>
                    </a:cubicBezTo>
                    <a:cubicBezTo>
                      <a:pt x="851" y="3120"/>
                      <a:pt x="1323" y="3592"/>
                      <a:pt x="1890" y="3592"/>
                    </a:cubicBezTo>
                    <a:lnTo>
                      <a:pt x="3151" y="3592"/>
                    </a:lnTo>
                    <a:lnTo>
                      <a:pt x="126" y="10240"/>
                    </a:lnTo>
                    <a:cubicBezTo>
                      <a:pt x="0" y="10460"/>
                      <a:pt x="189" y="10744"/>
                      <a:pt x="441" y="10744"/>
                    </a:cubicBezTo>
                    <a:lnTo>
                      <a:pt x="11909" y="10744"/>
                    </a:lnTo>
                    <a:cubicBezTo>
                      <a:pt x="12161" y="10744"/>
                      <a:pt x="12350" y="10460"/>
                      <a:pt x="12224" y="10240"/>
                    </a:cubicBezTo>
                    <a:lnTo>
                      <a:pt x="9609" y="5073"/>
                    </a:lnTo>
                    <a:cubicBezTo>
                      <a:pt x="9339" y="4533"/>
                      <a:pt x="8814" y="4265"/>
                      <a:pt x="8290" y="4265"/>
                    </a:cubicBezTo>
                    <a:cubicBezTo>
                      <a:pt x="7774" y="4265"/>
                      <a:pt x="7260" y="4525"/>
                      <a:pt x="6994" y="5041"/>
                    </a:cubicBezTo>
                    <a:lnTo>
                      <a:pt x="6081" y="2994"/>
                    </a:lnTo>
                    <a:cubicBezTo>
                      <a:pt x="5860" y="2552"/>
                      <a:pt x="5482" y="2237"/>
                      <a:pt x="5041" y="2174"/>
                    </a:cubicBezTo>
                    <a:cubicBezTo>
                      <a:pt x="5009" y="2017"/>
                      <a:pt x="4883" y="1859"/>
                      <a:pt x="4789" y="1733"/>
                    </a:cubicBezTo>
                    <a:cubicBezTo>
                      <a:pt x="4663" y="1607"/>
                      <a:pt x="4537" y="1544"/>
                      <a:pt x="4379" y="1481"/>
                    </a:cubicBezTo>
                    <a:cubicBezTo>
                      <a:pt x="4411" y="662"/>
                      <a:pt x="3781" y="1"/>
                      <a:pt x="29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1"/>
              <p:cNvSpPr/>
              <p:nvPr/>
            </p:nvSpPr>
            <p:spPr>
              <a:xfrm>
                <a:off x="-20388175" y="2789350"/>
                <a:ext cx="144150" cy="106350"/>
              </a:xfrm>
              <a:custGeom>
                <a:rect b="b" l="l" r="r" t="t"/>
                <a:pathLst>
                  <a:path extrusionOk="0" h="4254" w="5766">
                    <a:moveTo>
                      <a:pt x="3938" y="662"/>
                    </a:moveTo>
                    <a:cubicBezTo>
                      <a:pt x="4537" y="662"/>
                      <a:pt x="5009" y="1135"/>
                      <a:pt x="5009" y="1734"/>
                    </a:cubicBezTo>
                    <a:cubicBezTo>
                      <a:pt x="5009" y="2238"/>
                      <a:pt x="4694" y="2647"/>
                      <a:pt x="4222" y="2742"/>
                    </a:cubicBezTo>
                    <a:cubicBezTo>
                      <a:pt x="4190" y="2647"/>
                      <a:pt x="4096" y="2490"/>
                      <a:pt x="4001" y="2395"/>
                    </a:cubicBezTo>
                    <a:cubicBezTo>
                      <a:pt x="3875" y="2269"/>
                      <a:pt x="3749" y="2206"/>
                      <a:pt x="3592" y="2175"/>
                    </a:cubicBezTo>
                    <a:lnTo>
                      <a:pt x="3592" y="2080"/>
                    </a:lnTo>
                    <a:cubicBezTo>
                      <a:pt x="3592" y="1639"/>
                      <a:pt x="3403" y="1293"/>
                      <a:pt x="3119" y="1009"/>
                    </a:cubicBezTo>
                    <a:cubicBezTo>
                      <a:pt x="3371" y="820"/>
                      <a:pt x="3623" y="662"/>
                      <a:pt x="3938" y="662"/>
                    </a:cubicBezTo>
                    <a:close/>
                    <a:moveTo>
                      <a:pt x="2174" y="1387"/>
                    </a:moveTo>
                    <a:cubicBezTo>
                      <a:pt x="2584" y="1387"/>
                      <a:pt x="2899" y="1702"/>
                      <a:pt x="2899" y="2080"/>
                    </a:cubicBezTo>
                    <a:lnTo>
                      <a:pt x="2899" y="2175"/>
                    </a:lnTo>
                    <a:cubicBezTo>
                      <a:pt x="2741" y="2206"/>
                      <a:pt x="2615" y="2269"/>
                      <a:pt x="2489" y="2395"/>
                    </a:cubicBezTo>
                    <a:cubicBezTo>
                      <a:pt x="2331" y="2553"/>
                      <a:pt x="2331" y="2742"/>
                      <a:pt x="2489" y="2899"/>
                    </a:cubicBezTo>
                    <a:cubicBezTo>
                      <a:pt x="2568" y="2978"/>
                      <a:pt x="2662" y="3017"/>
                      <a:pt x="2757" y="3017"/>
                    </a:cubicBezTo>
                    <a:cubicBezTo>
                      <a:pt x="2851" y="3017"/>
                      <a:pt x="2946" y="2978"/>
                      <a:pt x="3025" y="2899"/>
                    </a:cubicBezTo>
                    <a:cubicBezTo>
                      <a:pt x="3056" y="2868"/>
                      <a:pt x="3119" y="2836"/>
                      <a:pt x="3182" y="2836"/>
                    </a:cubicBezTo>
                    <a:lnTo>
                      <a:pt x="3277" y="2836"/>
                    </a:lnTo>
                    <a:cubicBezTo>
                      <a:pt x="3371" y="2836"/>
                      <a:pt x="3434" y="2868"/>
                      <a:pt x="3529" y="2962"/>
                    </a:cubicBezTo>
                    <a:cubicBezTo>
                      <a:pt x="3749" y="3183"/>
                      <a:pt x="3592" y="3529"/>
                      <a:pt x="3277" y="3529"/>
                    </a:cubicBezTo>
                    <a:lnTo>
                      <a:pt x="1166" y="3529"/>
                    </a:lnTo>
                    <a:cubicBezTo>
                      <a:pt x="977" y="3529"/>
                      <a:pt x="756" y="3340"/>
                      <a:pt x="819" y="3151"/>
                    </a:cubicBezTo>
                    <a:lnTo>
                      <a:pt x="819" y="3120"/>
                    </a:lnTo>
                    <a:cubicBezTo>
                      <a:pt x="851" y="2962"/>
                      <a:pt x="977" y="2836"/>
                      <a:pt x="1134" y="2805"/>
                    </a:cubicBezTo>
                    <a:lnTo>
                      <a:pt x="1229" y="2805"/>
                    </a:lnTo>
                    <a:cubicBezTo>
                      <a:pt x="1323" y="2805"/>
                      <a:pt x="1355" y="2836"/>
                      <a:pt x="1386" y="2868"/>
                    </a:cubicBezTo>
                    <a:cubicBezTo>
                      <a:pt x="1465" y="2947"/>
                      <a:pt x="1560" y="2986"/>
                      <a:pt x="1654" y="2986"/>
                    </a:cubicBezTo>
                    <a:cubicBezTo>
                      <a:pt x="1749" y="2986"/>
                      <a:pt x="1843" y="2947"/>
                      <a:pt x="1922" y="2868"/>
                    </a:cubicBezTo>
                    <a:cubicBezTo>
                      <a:pt x="2079" y="2710"/>
                      <a:pt x="2079" y="2521"/>
                      <a:pt x="1922" y="2364"/>
                    </a:cubicBezTo>
                    <a:cubicBezTo>
                      <a:pt x="1796" y="2238"/>
                      <a:pt x="1670" y="2175"/>
                      <a:pt x="1512" y="2112"/>
                    </a:cubicBezTo>
                    <a:cubicBezTo>
                      <a:pt x="1418" y="1734"/>
                      <a:pt x="1733" y="1387"/>
                      <a:pt x="2174" y="1387"/>
                    </a:cubicBezTo>
                    <a:close/>
                    <a:moveTo>
                      <a:pt x="4001" y="1"/>
                    </a:moveTo>
                    <a:cubicBezTo>
                      <a:pt x="3403" y="1"/>
                      <a:pt x="2836" y="284"/>
                      <a:pt x="2520" y="757"/>
                    </a:cubicBezTo>
                    <a:cubicBezTo>
                      <a:pt x="2426" y="694"/>
                      <a:pt x="2331" y="694"/>
                      <a:pt x="2205" y="694"/>
                    </a:cubicBezTo>
                    <a:cubicBezTo>
                      <a:pt x="1386" y="694"/>
                      <a:pt x="756" y="1387"/>
                      <a:pt x="788" y="2206"/>
                    </a:cubicBezTo>
                    <a:cubicBezTo>
                      <a:pt x="378" y="2269"/>
                      <a:pt x="63" y="2679"/>
                      <a:pt x="63" y="3120"/>
                    </a:cubicBezTo>
                    <a:cubicBezTo>
                      <a:pt x="0" y="3687"/>
                      <a:pt x="473" y="4222"/>
                      <a:pt x="1071" y="4254"/>
                    </a:cubicBezTo>
                    <a:lnTo>
                      <a:pt x="3434" y="4254"/>
                    </a:lnTo>
                    <a:cubicBezTo>
                      <a:pt x="3844" y="4159"/>
                      <a:pt x="4159" y="3907"/>
                      <a:pt x="4253" y="3529"/>
                    </a:cubicBezTo>
                    <a:cubicBezTo>
                      <a:pt x="5104" y="3372"/>
                      <a:pt x="5766" y="2679"/>
                      <a:pt x="5766" y="1765"/>
                    </a:cubicBezTo>
                    <a:cubicBezTo>
                      <a:pt x="5766" y="788"/>
                      <a:pt x="4978" y="1"/>
                      <a:pt x="4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" name="Google Shape;334;p31"/>
            <p:cNvGrpSpPr/>
            <p:nvPr/>
          </p:nvGrpSpPr>
          <p:grpSpPr>
            <a:xfrm>
              <a:off x="2102502" y="699981"/>
              <a:ext cx="479983" cy="472676"/>
              <a:chOff x="-20550425" y="2789350"/>
              <a:chExt cx="308750" cy="304050"/>
            </a:xfrm>
          </p:grpSpPr>
          <p:sp>
            <p:nvSpPr>
              <p:cNvPr id="335" name="Google Shape;335;p31"/>
              <p:cNvSpPr/>
              <p:nvPr/>
            </p:nvSpPr>
            <p:spPr>
              <a:xfrm>
                <a:off x="-20550425" y="2824800"/>
                <a:ext cx="308750" cy="268600"/>
              </a:xfrm>
              <a:custGeom>
                <a:rect b="b" l="l" r="r" t="t"/>
                <a:pathLst>
                  <a:path extrusionOk="0" h="10744" w="12350">
                    <a:moveTo>
                      <a:pt x="2962" y="662"/>
                    </a:moveTo>
                    <a:cubicBezTo>
                      <a:pt x="3403" y="662"/>
                      <a:pt x="3718" y="1009"/>
                      <a:pt x="3686" y="1450"/>
                    </a:cubicBezTo>
                    <a:cubicBezTo>
                      <a:pt x="3529" y="1481"/>
                      <a:pt x="3403" y="1576"/>
                      <a:pt x="3277" y="1670"/>
                    </a:cubicBezTo>
                    <a:cubicBezTo>
                      <a:pt x="3119" y="1828"/>
                      <a:pt x="3119" y="2048"/>
                      <a:pt x="3277" y="2206"/>
                    </a:cubicBezTo>
                    <a:cubicBezTo>
                      <a:pt x="3355" y="2285"/>
                      <a:pt x="3442" y="2324"/>
                      <a:pt x="3529" y="2324"/>
                    </a:cubicBezTo>
                    <a:cubicBezTo>
                      <a:pt x="3615" y="2324"/>
                      <a:pt x="3702" y="2285"/>
                      <a:pt x="3781" y="2206"/>
                    </a:cubicBezTo>
                    <a:cubicBezTo>
                      <a:pt x="3844" y="2174"/>
                      <a:pt x="3907" y="2111"/>
                      <a:pt x="3938" y="2111"/>
                    </a:cubicBezTo>
                    <a:lnTo>
                      <a:pt x="4064" y="2111"/>
                    </a:lnTo>
                    <a:cubicBezTo>
                      <a:pt x="4190" y="2111"/>
                      <a:pt x="4316" y="2237"/>
                      <a:pt x="4379" y="2363"/>
                    </a:cubicBezTo>
                    <a:cubicBezTo>
                      <a:pt x="4474" y="2584"/>
                      <a:pt x="4316" y="2836"/>
                      <a:pt x="4064" y="2836"/>
                    </a:cubicBezTo>
                    <a:lnTo>
                      <a:pt x="1953" y="2836"/>
                    </a:lnTo>
                    <a:cubicBezTo>
                      <a:pt x="1544" y="2836"/>
                      <a:pt x="1386" y="2489"/>
                      <a:pt x="1607" y="2237"/>
                    </a:cubicBezTo>
                    <a:cubicBezTo>
                      <a:pt x="1701" y="2174"/>
                      <a:pt x="1764" y="2111"/>
                      <a:pt x="1859" y="2111"/>
                    </a:cubicBezTo>
                    <a:lnTo>
                      <a:pt x="1985" y="2111"/>
                    </a:lnTo>
                    <a:cubicBezTo>
                      <a:pt x="2048" y="2111"/>
                      <a:pt x="2111" y="2174"/>
                      <a:pt x="2142" y="2206"/>
                    </a:cubicBezTo>
                    <a:cubicBezTo>
                      <a:pt x="2221" y="2285"/>
                      <a:pt x="2308" y="2324"/>
                      <a:pt x="2394" y="2324"/>
                    </a:cubicBezTo>
                    <a:cubicBezTo>
                      <a:pt x="2481" y="2324"/>
                      <a:pt x="2568" y="2285"/>
                      <a:pt x="2646" y="2206"/>
                    </a:cubicBezTo>
                    <a:cubicBezTo>
                      <a:pt x="2804" y="2048"/>
                      <a:pt x="2804" y="1828"/>
                      <a:pt x="2646" y="1670"/>
                    </a:cubicBezTo>
                    <a:cubicBezTo>
                      <a:pt x="2520" y="1576"/>
                      <a:pt x="2426" y="1481"/>
                      <a:pt x="2268" y="1450"/>
                    </a:cubicBezTo>
                    <a:lnTo>
                      <a:pt x="2268" y="1387"/>
                    </a:lnTo>
                    <a:cubicBezTo>
                      <a:pt x="2268" y="977"/>
                      <a:pt x="2583" y="662"/>
                      <a:pt x="2962" y="662"/>
                    </a:cubicBezTo>
                    <a:close/>
                    <a:moveTo>
                      <a:pt x="5009" y="2899"/>
                    </a:moveTo>
                    <a:cubicBezTo>
                      <a:pt x="5198" y="2994"/>
                      <a:pt x="5324" y="3120"/>
                      <a:pt x="5387" y="3309"/>
                    </a:cubicBezTo>
                    <a:lnTo>
                      <a:pt x="6553" y="5860"/>
                    </a:lnTo>
                    <a:lnTo>
                      <a:pt x="6112" y="6302"/>
                    </a:lnTo>
                    <a:lnTo>
                      <a:pt x="4915" y="5104"/>
                    </a:lnTo>
                    <a:cubicBezTo>
                      <a:pt x="4836" y="5026"/>
                      <a:pt x="4749" y="4986"/>
                      <a:pt x="4663" y="4986"/>
                    </a:cubicBezTo>
                    <a:cubicBezTo>
                      <a:pt x="4576" y="4986"/>
                      <a:pt x="4490" y="5026"/>
                      <a:pt x="4411" y="5104"/>
                    </a:cubicBezTo>
                    <a:lnTo>
                      <a:pt x="3245" y="6302"/>
                    </a:lnTo>
                    <a:lnTo>
                      <a:pt x="2804" y="5860"/>
                    </a:lnTo>
                    <a:lnTo>
                      <a:pt x="3812" y="3592"/>
                    </a:lnTo>
                    <a:cubicBezTo>
                      <a:pt x="4033" y="3592"/>
                      <a:pt x="4411" y="3592"/>
                      <a:pt x="4757" y="3277"/>
                    </a:cubicBezTo>
                    <a:cubicBezTo>
                      <a:pt x="4883" y="3151"/>
                      <a:pt x="4978" y="3025"/>
                      <a:pt x="5009" y="2899"/>
                    </a:cubicBezTo>
                    <a:close/>
                    <a:moveTo>
                      <a:pt x="4694" y="5829"/>
                    </a:moveTo>
                    <a:lnTo>
                      <a:pt x="5860" y="6995"/>
                    </a:lnTo>
                    <a:cubicBezTo>
                      <a:pt x="5955" y="7073"/>
                      <a:pt x="6049" y="7113"/>
                      <a:pt x="6140" y="7113"/>
                    </a:cubicBezTo>
                    <a:cubicBezTo>
                      <a:pt x="6230" y="7113"/>
                      <a:pt x="6317" y="7073"/>
                      <a:pt x="6396" y="6995"/>
                    </a:cubicBezTo>
                    <a:lnTo>
                      <a:pt x="6868" y="6522"/>
                    </a:lnTo>
                    <a:lnTo>
                      <a:pt x="8443" y="9988"/>
                    </a:lnTo>
                    <a:lnTo>
                      <a:pt x="945" y="9988"/>
                    </a:lnTo>
                    <a:lnTo>
                      <a:pt x="2520" y="6522"/>
                    </a:lnTo>
                    <a:lnTo>
                      <a:pt x="2993" y="6995"/>
                    </a:lnTo>
                    <a:cubicBezTo>
                      <a:pt x="3072" y="7073"/>
                      <a:pt x="3158" y="7113"/>
                      <a:pt x="3245" y="7113"/>
                    </a:cubicBezTo>
                    <a:cubicBezTo>
                      <a:pt x="3332" y="7113"/>
                      <a:pt x="3418" y="7073"/>
                      <a:pt x="3497" y="6995"/>
                    </a:cubicBezTo>
                    <a:lnTo>
                      <a:pt x="4694" y="5829"/>
                    </a:lnTo>
                    <a:close/>
                    <a:moveTo>
                      <a:pt x="8270" y="4986"/>
                    </a:moveTo>
                    <a:cubicBezTo>
                      <a:pt x="8554" y="4986"/>
                      <a:pt x="8837" y="5120"/>
                      <a:pt x="8979" y="5388"/>
                    </a:cubicBezTo>
                    <a:lnTo>
                      <a:pt x="11310" y="9988"/>
                    </a:lnTo>
                    <a:lnTo>
                      <a:pt x="9231" y="9988"/>
                    </a:lnTo>
                    <a:lnTo>
                      <a:pt x="7341" y="5860"/>
                    </a:lnTo>
                    <a:lnTo>
                      <a:pt x="7561" y="5388"/>
                    </a:lnTo>
                    <a:cubicBezTo>
                      <a:pt x="7703" y="5120"/>
                      <a:pt x="7987" y="4986"/>
                      <a:pt x="8270" y="4986"/>
                    </a:cubicBezTo>
                    <a:close/>
                    <a:moveTo>
                      <a:pt x="2962" y="1"/>
                    </a:moveTo>
                    <a:cubicBezTo>
                      <a:pt x="2174" y="1"/>
                      <a:pt x="1512" y="662"/>
                      <a:pt x="1544" y="1481"/>
                    </a:cubicBezTo>
                    <a:cubicBezTo>
                      <a:pt x="1166" y="1639"/>
                      <a:pt x="851" y="2048"/>
                      <a:pt x="851" y="2521"/>
                    </a:cubicBezTo>
                    <a:cubicBezTo>
                      <a:pt x="851" y="3120"/>
                      <a:pt x="1323" y="3592"/>
                      <a:pt x="1890" y="3592"/>
                    </a:cubicBezTo>
                    <a:lnTo>
                      <a:pt x="3151" y="3592"/>
                    </a:lnTo>
                    <a:lnTo>
                      <a:pt x="126" y="10240"/>
                    </a:lnTo>
                    <a:cubicBezTo>
                      <a:pt x="0" y="10460"/>
                      <a:pt x="189" y="10744"/>
                      <a:pt x="441" y="10744"/>
                    </a:cubicBezTo>
                    <a:lnTo>
                      <a:pt x="11909" y="10744"/>
                    </a:lnTo>
                    <a:cubicBezTo>
                      <a:pt x="12161" y="10744"/>
                      <a:pt x="12350" y="10460"/>
                      <a:pt x="12224" y="10240"/>
                    </a:cubicBezTo>
                    <a:lnTo>
                      <a:pt x="9609" y="5073"/>
                    </a:lnTo>
                    <a:cubicBezTo>
                      <a:pt x="9339" y="4533"/>
                      <a:pt x="8814" y="4265"/>
                      <a:pt x="8290" y="4265"/>
                    </a:cubicBezTo>
                    <a:cubicBezTo>
                      <a:pt x="7774" y="4265"/>
                      <a:pt x="7260" y="4525"/>
                      <a:pt x="6994" y="5041"/>
                    </a:cubicBezTo>
                    <a:lnTo>
                      <a:pt x="6081" y="2994"/>
                    </a:lnTo>
                    <a:cubicBezTo>
                      <a:pt x="5860" y="2552"/>
                      <a:pt x="5482" y="2237"/>
                      <a:pt x="5041" y="2174"/>
                    </a:cubicBezTo>
                    <a:cubicBezTo>
                      <a:pt x="5009" y="2017"/>
                      <a:pt x="4883" y="1859"/>
                      <a:pt x="4789" y="1733"/>
                    </a:cubicBezTo>
                    <a:cubicBezTo>
                      <a:pt x="4663" y="1607"/>
                      <a:pt x="4537" y="1544"/>
                      <a:pt x="4379" y="1481"/>
                    </a:cubicBezTo>
                    <a:cubicBezTo>
                      <a:pt x="4411" y="662"/>
                      <a:pt x="3781" y="1"/>
                      <a:pt x="29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1"/>
              <p:cNvSpPr/>
              <p:nvPr/>
            </p:nvSpPr>
            <p:spPr>
              <a:xfrm>
                <a:off x="-20388175" y="2789350"/>
                <a:ext cx="144150" cy="106350"/>
              </a:xfrm>
              <a:custGeom>
                <a:rect b="b" l="l" r="r" t="t"/>
                <a:pathLst>
                  <a:path extrusionOk="0" h="4254" w="5766">
                    <a:moveTo>
                      <a:pt x="3938" y="662"/>
                    </a:moveTo>
                    <a:cubicBezTo>
                      <a:pt x="4537" y="662"/>
                      <a:pt x="5009" y="1135"/>
                      <a:pt x="5009" y="1734"/>
                    </a:cubicBezTo>
                    <a:cubicBezTo>
                      <a:pt x="5009" y="2238"/>
                      <a:pt x="4694" y="2647"/>
                      <a:pt x="4222" y="2742"/>
                    </a:cubicBezTo>
                    <a:cubicBezTo>
                      <a:pt x="4190" y="2647"/>
                      <a:pt x="4096" y="2490"/>
                      <a:pt x="4001" y="2395"/>
                    </a:cubicBezTo>
                    <a:cubicBezTo>
                      <a:pt x="3875" y="2269"/>
                      <a:pt x="3749" y="2206"/>
                      <a:pt x="3592" y="2175"/>
                    </a:cubicBezTo>
                    <a:lnTo>
                      <a:pt x="3592" y="2080"/>
                    </a:lnTo>
                    <a:cubicBezTo>
                      <a:pt x="3592" y="1639"/>
                      <a:pt x="3403" y="1293"/>
                      <a:pt x="3119" y="1009"/>
                    </a:cubicBezTo>
                    <a:cubicBezTo>
                      <a:pt x="3371" y="820"/>
                      <a:pt x="3623" y="662"/>
                      <a:pt x="3938" y="662"/>
                    </a:cubicBezTo>
                    <a:close/>
                    <a:moveTo>
                      <a:pt x="2174" y="1387"/>
                    </a:moveTo>
                    <a:cubicBezTo>
                      <a:pt x="2584" y="1387"/>
                      <a:pt x="2899" y="1702"/>
                      <a:pt x="2899" y="2080"/>
                    </a:cubicBezTo>
                    <a:lnTo>
                      <a:pt x="2899" y="2175"/>
                    </a:lnTo>
                    <a:cubicBezTo>
                      <a:pt x="2741" y="2206"/>
                      <a:pt x="2615" y="2269"/>
                      <a:pt x="2489" y="2395"/>
                    </a:cubicBezTo>
                    <a:cubicBezTo>
                      <a:pt x="2331" y="2553"/>
                      <a:pt x="2331" y="2742"/>
                      <a:pt x="2489" y="2899"/>
                    </a:cubicBezTo>
                    <a:cubicBezTo>
                      <a:pt x="2568" y="2978"/>
                      <a:pt x="2662" y="3017"/>
                      <a:pt x="2757" y="3017"/>
                    </a:cubicBezTo>
                    <a:cubicBezTo>
                      <a:pt x="2851" y="3017"/>
                      <a:pt x="2946" y="2978"/>
                      <a:pt x="3025" y="2899"/>
                    </a:cubicBezTo>
                    <a:cubicBezTo>
                      <a:pt x="3056" y="2868"/>
                      <a:pt x="3119" y="2836"/>
                      <a:pt x="3182" y="2836"/>
                    </a:cubicBezTo>
                    <a:lnTo>
                      <a:pt x="3277" y="2836"/>
                    </a:lnTo>
                    <a:cubicBezTo>
                      <a:pt x="3371" y="2836"/>
                      <a:pt x="3434" y="2868"/>
                      <a:pt x="3529" y="2962"/>
                    </a:cubicBezTo>
                    <a:cubicBezTo>
                      <a:pt x="3749" y="3183"/>
                      <a:pt x="3592" y="3529"/>
                      <a:pt x="3277" y="3529"/>
                    </a:cubicBezTo>
                    <a:lnTo>
                      <a:pt x="1166" y="3529"/>
                    </a:lnTo>
                    <a:cubicBezTo>
                      <a:pt x="977" y="3529"/>
                      <a:pt x="756" y="3340"/>
                      <a:pt x="819" y="3151"/>
                    </a:cubicBezTo>
                    <a:lnTo>
                      <a:pt x="819" y="3120"/>
                    </a:lnTo>
                    <a:cubicBezTo>
                      <a:pt x="851" y="2962"/>
                      <a:pt x="977" y="2836"/>
                      <a:pt x="1134" y="2805"/>
                    </a:cubicBezTo>
                    <a:lnTo>
                      <a:pt x="1229" y="2805"/>
                    </a:lnTo>
                    <a:cubicBezTo>
                      <a:pt x="1323" y="2805"/>
                      <a:pt x="1355" y="2836"/>
                      <a:pt x="1386" y="2868"/>
                    </a:cubicBezTo>
                    <a:cubicBezTo>
                      <a:pt x="1465" y="2947"/>
                      <a:pt x="1560" y="2986"/>
                      <a:pt x="1654" y="2986"/>
                    </a:cubicBezTo>
                    <a:cubicBezTo>
                      <a:pt x="1749" y="2986"/>
                      <a:pt x="1843" y="2947"/>
                      <a:pt x="1922" y="2868"/>
                    </a:cubicBezTo>
                    <a:cubicBezTo>
                      <a:pt x="2079" y="2710"/>
                      <a:pt x="2079" y="2521"/>
                      <a:pt x="1922" y="2364"/>
                    </a:cubicBezTo>
                    <a:cubicBezTo>
                      <a:pt x="1796" y="2238"/>
                      <a:pt x="1670" y="2175"/>
                      <a:pt x="1512" y="2112"/>
                    </a:cubicBezTo>
                    <a:cubicBezTo>
                      <a:pt x="1418" y="1734"/>
                      <a:pt x="1733" y="1387"/>
                      <a:pt x="2174" y="1387"/>
                    </a:cubicBezTo>
                    <a:close/>
                    <a:moveTo>
                      <a:pt x="4001" y="1"/>
                    </a:moveTo>
                    <a:cubicBezTo>
                      <a:pt x="3403" y="1"/>
                      <a:pt x="2836" y="284"/>
                      <a:pt x="2520" y="757"/>
                    </a:cubicBezTo>
                    <a:cubicBezTo>
                      <a:pt x="2426" y="694"/>
                      <a:pt x="2331" y="694"/>
                      <a:pt x="2205" y="694"/>
                    </a:cubicBezTo>
                    <a:cubicBezTo>
                      <a:pt x="1386" y="694"/>
                      <a:pt x="756" y="1387"/>
                      <a:pt x="788" y="2206"/>
                    </a:cubicBezTo>
                    <a:cubicBezTo>
                      <a:pt x="378" y="2269"/>
                      <a:pt x="63" y="2679"/>
                      <a:pt x="63" y="3120"/>
                    </a:cubicBezTo>
                    <a:cubicBezTo>
                      <a:pt x="0" y="3687"/>
                      <a:pt x="473" y="4222"/>
                      <a:pt x="1071" y="4254"/>
                    </a:cubicBezTo>
                    <a:lnTo>
                      <a:pt x="3434" y="4254"/>
                    </a:lnTo>
                    <a:cubicBezTo>
                      <a:pt x="3844" y="4159"/>
                      <a:pt x="4159" y="3907"/>
                      <a:pt x="4253" y="3529"/>
                    </a:cubicBezTo>
                    <a:cubicBezTo>
                      <a:pt x="5104" y="3372"/>
                      <a:pt x="5766" y="2679"/>
                      <a:pt x="5766" y="1765"/>
                    </a:cubicBezTo>
                    <a:cubicBezTo>
                      <a:pt x="5766" y="788"/>
                      <a:pt x="4978" y="1"/>
                      <a:pt x="40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2"/>
          <p:cNvSpPr txBox="1"/>
          <p:nvPr>
            <p:ph idx="1" type="subTitle"/>
          </p:nvPr>
        </p:nvSpPr>
        <p:spPr>
          <a:xfrm>
            <a:off x="720000" y="1857156"/>
            <a:ext cx="7704000" cy="1463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3D40"/>
              </a:buClr>
              <a:buSzPts val="600"/>
              <a:buFont typeface="Arial"/>
              <a:buNone/>
            </a:pPr>
            <a:r>
              <a:rPr lang="en" sz="2200"/>
              <a:t>How can Big Mountain Ski Resort </a:t>
            </a:r>
            <a:r>
              <a:rPr b="1" lang="en" sz="2200"/>
              <a:t>adjust its ticket pricing based on facility composition relative</a:t>
            </a:r>
            <a:r>
              <a:rPr lang="en" sz="2200"/>
              <a:t> to other ski resorts such that they can </a:t>
            </a:r>
            <a:r>
              <a:rPr b="1" lang="en" sz="2200"/>
              <a:t>recover the </a:t>
            </a:r>
            <a:r>
              <a:rPr b="1" lang="en" sz="2200">
                <a:solidFill>
                  <a:srgbClr val="4A86E8"/>
                </a:solidFill>
              </a:rPr>
              <a:t>$1.54 million</a:t>
            </a:r>
            <a:r>
              <a:rPr b="1" lang="en" sz="2200"/>
              <a:t> investment</a:t>
            </a:r>
            <a:r>
              <a:rPr lang="en" sz="2200"/>
              <a:t> cost in revenue </a:t>
            </a:r>
            <a:r>
              <a:rPr b="1" lang="en" sz="2200"/>
              <a:t>over a span of 3 years</a:t>
            </a:r>
            <a:r>
              <a:rPr lang="en" sz="2200"/>
              <a:t> while still remaining competitive in their pricing?</a:t>
            </a:r>
            <a:endParaRPr sz="2200"/>
          </a:p>
        </p:txBody>
      </p:sp>
      <p:grpSp>
        <p:nvGrpSpPr>
          <p:cNvPr id="342" name="Google Shape;342;p32"/>
          <p:cNvGrpSpPr/>
          <p:nvPr/>
        </p:nvGrpSpPr>
        <p:grpSpPr>
          <a:xfrm>
            <a:off x="7833279" y="540007"/>
            <a:ext cx="590730" cy="590730"/>
            <a:chOff x="540425" y="3242550"/>
            <a:chExt cx="548700" cy="548700"/>
          </a:xfrm>
        </p:grpSpPr>
        <p:sp>
          <p:nvSpPr>
            <p:cNvPr id="343" name="Google Shape;343;p32"/>
            <p:cNvSpPr/>
            <p:nvPr/>
          </p:nvSpPr>
          <p:spPr>
            <a:xfrm>
              <a:off x="540425" y="3242550"/>
              <a:ext cx="548700" cy="548700"/>
            </a:xfrm>
            <a:prstGeom prst="ellipse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637991" y="3334020"/>
              <a:ext cx="353568" cy="365760"/>
            </a:xfrm>
            <a:custGeom>
              <a:rect b="b" l="l" r="r" t="t"/>
              <a:pathLst>
                <a:path extrusionOk="0" h="6636" w="6296">
                  <a:moveTo>
                    <a:pt x="3150" y="2549"/>
                  </a:moveTo>
                  <a:lnTo>
                    <a:pt x="3816" y="2936"/>
                  </a:lnTo>
                  <a:lnTo>
                    <a:pt x="3816" y="3705"/>
                  </a:lnTo>
                  <a:lnTo>
                    <a:pt x="3150" y="4090"/>
                  </a:lnTo>
                  <a:lnTo>
                    <a:pt x="2484" y="3705"/>
                  </a:lnTo>
                  <a:lnTo>
                    <a:pt x="2484" y="2936"/>
                  </a:lnTo>
                  <a:lnTo>
                    <a:pt x="3150" y="2549"/>
                  </a:lnTo>
                  <a:close/>
                  <a:moveTo>
                    <a:pt x="2600" y="0"/>
                  </a:moveTo>
                  <a:lnTo>
                    <a:pt x="2020" y="580"/>
                  </a:lnTo>
                  <a:lnTo>
                    <a:pt x="2736" y="1298"/>
                  </a:lnTo>
                  <a:lnTo>
                    <a:pt x="2736" y="1836"/>
                  </a:lnTo>
                  <a:lnTo>
                    <a:pt x="2071" y="2222"/>
                  </a:lnTo>
                  <a:lnTo>
                    <a:pt x="1604" y="1953"/>
                  </a:lnTo>
                  <a:lnTo>
                    <a:pt x="1341" y="974"/>
                  </a:lnTo>
                  <a:lnTo>
                    <a:pt x="548" y="1187"/>
                  </a:lnTo>
                  <a:lnTo>
                    <a:pt x="750" y="1936"/>
                  </a:lnTo>
                  <a:lnTo>
                    <a:pt x="1" y="2135"/>
                  </a:lnTo>
                  <a:lnTo>
                    <a:pt x="214" y="2928"/>
                  </a:lnTo>
                  <a:lnTo>
                    <a:pt x="1193" y="2665"/>
                  </a:lnTo>
                  <a:lnTo>
                    <a:pt x="1658" y="2934"/>
                  </a:lnTo>
                  <a:lnTo>
                    <a:pt x="1658" y="3702"/>
                  </a:lnTo>
                  <a:lnTo>
                    <a:pt x="1193" y="3971"/>
                  </a:lnTo>
                  <a:lnTo>
                    <a:pt x="214" y="3708"/>
                  </a:lnTo>
                  <a:lnTo>
                    <a:pt x="1" y="4501"/>
                  </a:lnTo>
                  <a:lnTo>
                    <a:pt x="750" y="4700"/>
                  </a:lnTo>
                  <a:lnTo>
                    <a:pt x="548" y="5449"/>
                  </a:lnTo>
                  <a:lnTo>
                    <a:pt x="1341" y="5662"/>
                  </a:lnTo>
                  <a:lnTo>
                    <a:pt x="1604" y="4683"/>
                  </a:lnTo>
                  <a:lnTo>
                    <a:pt x="2071" y="4414"/>
                  </a:lnTo>
                  <a:lnTo>
                    <a:pt x="2736" y="4800"/>
                  </a:lnTo>
                  <a:lnTo>
                    <a:pt x="2736" y="5338"/>
                  </a:lnTo>
                  <a:lnTo>
                    <a:pt x="2020" y="6056"/>
                  </a:lnTo>
                  <a:lnTo>
                    <a:pt x="2600" y="6636"/>
                  </a:lnTo>
                  <a:lnTo>
                    <a:pt x="3147" y="6087"/>
                  </a:lnTo>
                  <a:lnTo>
                    <a:pt x="3697" y="6636"/>
                  </a:lnTo>
                  <a:lnTo>
                    <a:pt x="4277" y="6056"/>
                  </a:lnTo>
                  <a:lnTo>
                    <a:pt x="3559" y="5338"/>
                  </a:lnTo>
                  <a:lnTo>
                    <a:pt x="3559" y="4800"/>
                  </a:lnTo>
                  <a:lnTo>
                    <a:pt x="4225" y="4414"/>
                  </a:lnTo>
                  <a:lnTo>
                    <a:pt x="4691" y="4683"/>
                  </a:lnTo>
                  <a:lnTo>
                    <a:pt x="4953" y="5662"/>
                  </a:lnTo>
                  <a:lnTo>
                    <a:pt x="5746" y="5449"/>
                  </a:lnTo>
                  <a:lnTo>
                    <a:pt x="5547" y="4700"/>
                  </a:lnTo>
                  <a:lnTo>
                    <a:pt x="6296" y="4501"/>
                  </a:lnTo>
                  <a:lnTo>
                    <a:pt x="6083" y="3708"/>
                  </a:lnTo>
                  <a:lnTo>
                    <a:pt x="5103" y="3971"/>
                  </a:lnTo>
                  <a:lnTo>
                    <a:pt x="4636" y="3702"/>
                  </a:lnTo>
                  <a:lnTo>
                    <a:pt x="4636" y="2934"/>
                  </a:lnTo>
                  <a:lnTo>
                    <a:pt x="5103" y="2665"/>
                  </a:lnTo>
                  <a:lnTo>
                    <a:pt x="6083" y="2928"/>
                  </a:lnTo>
                  <a:lnTo>
                    <a:pt x="6296" y="2135"/>
                  </a:lnTo>
                  <a:lnTo>
                    <a:pt x="5547" y="1936"/>
                  </a:lnTo>
                  <a:lnTo>
                    <a:pt x="5746" y="1187"/>
                  </a:lnTo>
                  <a:lnTo>
                    <a:pt x="4953" y="974"/>
                  </a:lnTo>
                  <a:lnTo>
                    <a:pt x="4691" y="1953"/>
                  </a:lnTo>
                  <a:lnTo>
                    <a:pt x="4225" y="2222"/>
                  </a:lnTo>
                  <a:lnTo>
                    <a:pt x="3559" y="1836"/>
                  </a:lnTo>
                  <a:lnTo>
                    <a:pt x="3559" y="1298"/>
                  </a:lnTo>
                  <a:lnTo>
                    <a:pt x="4277" y="580"/>
                  </a:lnTo>
                  <a:lnTo>
                    <a:pt x="3697" y="0"/>
                  </a:lnTo>
                  <a:lnTo>
                    <a:pt x="3147" y="549"/>
                  </a:lnTo>
                  <a:lnTo>
                    <a:pt x="260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5" name="Google Shape;345;p32"/>
          <p:cNvSpPr txBox="1"/>
          <p:nvPr>
            <p:ph idx="4294967295" type="ctrTitle"/>
          </p:nvPr>
        </p:nvSpPr>
        <p:spPr>
          <a:xfrm>
            <a:off x="803975" y="539988"/>
            <a:ext cx="7029300" cy="67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Economica"/>
                <a:ea typeface="Economica"/>
                <a:cs typeface="Economica"/>
                <a:sym typeface="Economica"/>
              </a:rPr>
              <a:t>How Can We Do This?</a:t>
            </a:r>
            <a:endParaRPr sz="30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3"/>
          <p:cNvSpPr txBox="1"/>
          <p:nvPr>
            <p:ph idx="6"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351" name="Google Shape;351;p33"/>
          <p:cNvSpPr txBox="1"/>
          <p:nvPr>
            <p:ph type="title"/>
          </p:nvPr>
        </p:nvSpPr>
        <p:spPr>
          <a:xfrm>
            <a:off x="720000" y="2571738"/>
            <a:ext cx="23364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Raise Ticket Price</a:t>
            </a:r>
            <a:endParaRPr/>
          </a:p>
        </p:txBody>
      </p:sp>
      <p:sp>
        <p:nvSpPr>
          <p:cNvPr id="352" name="Google Shape;352;p33"/>
          <p:cNvSpPr txBox="1"/>
          <p:nvPr>
            <p:ph idx="1" type="subTitle"/>
          </p:nvPr>
        </p:nvSpPr>
        <p:spPr>
          <a:xfrm>
            <a:off x="720000" y="3070875"/>
            <a:ext cx="2336400" cy="731400"/>
          </a:xfrm>
          <a:prstGeom prst="rect">
            <a:avLst/>
          </a:prstGeom>
        </p:spPr>
        <p:txBody>
          <a:bodyPr anchorCtr="0" anchor="t" bIns="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resorts facilities can support a higher price - bringing in higher revenue.</a:t>
            </a:r>
            <a:endParaRPr/>
          </a:p>
        </p:txBody>
      </p:sp>
      <p:sp>
        <p:nvSpPr>
          <p:cNvPr id="353" name="Google Shape;353;p33"/>
          <p:cNvSpPr txBox="1"/>
          <p:nvPr>
            <p:ph idx="2" type="title"/>
          </p:nvPr>
        </p:nvSpPr>
        <p:spPr>
          <a:xfrm>
            <a:off x="3188450" y="2571750"/>
            <a:ext cx="27360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 Vertical Drop</a:t>
            </a:r>
            <a:endParaRPr/>
          </a:p>
        </p:txBody>
      </p:sp>
      <p:sp>
        <p:nvSpPr>
          <p:cNvPr id="354" name="Google Shape;354;p33"/>
          <p:cNvSpPr txBox="1"/>
          <p:nvPr>
            <p:ph idx="3" type="subTitle"/>
          </p:nvPr>
        </p:nvSpPr>
        <p:spPr>
          <a:xfrm>
            <a:off x="3403800" y="3070875"/>
            <a:ext cx="2336400" cy="731400"/>
          </a:xfrm>
          <a:prstGeom prst="rect">
            <a:avLst/>
          </a:prstGeom>
        </p:spPr>
        <p:txBody>
          <a:bodyPr anchorCtr="0" anchor="t" bIns="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a new run</a:t>
            </a:r>
            <a:r>
              <a:rPr lang="en"/>
              <a:t> and installing an additional chair lift would support </a:t>
            </a:r>
            <a:r>
              <a:rPr lang="en"/>
              <a:t>further</a:t>
            </a:r>
            <a:r>
              <a:rPr lang="en"/>
              <a:t> ticket price increases.</a:t>
            </a:r>
            <a:endParaRPr/>
          </a:p>
        </p:txBody>
      </p:sp>
      <p:sp>
        <p:nvSpPr>
          <p:cNvPr id="355" name="Google Shape;355;p33"/>
          <p:cNvSpPr txBox="1"/>
          <p:nvPr>
            <p:ph idx="4" type="title"/>
          </p:nvPr>
        </p:nvSpPr>
        <p:spPr>
          <a:xfrm>
            <a:off x="6087600" y="2571738"/>
            <a:ext cx="2336400" cy="36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Close Down 5 Runs</a:t>
            </a:r>
            <a:endParaRPr/>
          </a:p>
        </p:txBody>
      </p:sp>
      <p:sp>
        <p:nvSpPr>
          <p:cNvPr id="356" name="Google Shape;356;p33"/>
          <p:cNvSpPr txBox="1"/>
          <p:nvPr>
            <p:ph idx="5" type="subTitle"/>
          </p:nvPr>
        </p:nvSpPr>
        <p:spPr>
          <a:xfrm>
            <a:off x="6087600" y="3070875"/>
            <a:ext cx="2336400" cy="731400"/>
          </a:xfrm>
          <a:prstGeom prst="rect">
            <a:avLst/>
          </a:prstGeom>
        </p:spPr>
        <p:txBody>
          <a:bodyPr anchorCtr="0" anchor="t" bIns="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Closing down 5 of our most unpopular runs would help reduce maintenance costs and save us money.</a:t>
            </a:r>
            <a:endParaRPr/>
          </a:p>
        </p:txBody>
      </p:sp>
      <p:grpSp>
        <p:nvGrpSpPr>
          <p:cNvPr id="357" name="Google Shape;357;p33"/>
          <p:cNvGrpSpPr/>
          <p:nvPr/>
        </p:nvGrpSpPr>
        <p:grpSpPr>
          <a:xfrm>
            <a:off x="6935744" y="1732341"/>
            <a:ext cx="640110" cy="581525"/>
            <a:chOff x="-62518200" y="2692475"/>
            <a:chExt cx="318225" cy="289100"/>
          </a:xfrm>
        </p:grpSpPr>
        <p:sp>
          <p:nvSpPr>
            <p:cNvPr id="358" name="Google Shape;358;p33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" name="Google Shape;360;p33"/>
          <p:cNvSpPr/>
          <p:nvPr/>
        </p:nvSpPr>
        <p:spPr>
          <a:xfrm>
            <a:off x="6798650" y="1703075"/>
            <a:ext cx="365700" cy="3657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3</a:t>
            </a:r>
            <a:endParaRPr sz="1600"/>
          </a:p>
        </p:txBody>
      </p:sp>
      <p:sp>
        <p:nvSpPr>
          <p:cNvPr id="361" name="Google Shape;361;p33"/>
          <p:cNvSpPr/>
          <p:nvPr/>
        </p:nvSpPr>
        <p:spPr>
          <a:xfrm>
            <a:off x="4183400" y="1707512"/>
            <a:ext cx="640093" cy="631208"/>
          </a:xfrm>
          <a:custGeom>
            <a:rect b="b" l="l" r="r" t="t"/>
            <a:pathLst>
              <a:path extrusionOk="0" h="16411" w="16642">
                <a:moveTo>
                  <a:pt x="13482" y="962"/>
                </a:moveTo>
                <a:lnTo>
                  <a:pt x="13098" y="1474"/>
                </a:lnTo>
                <a:cubicBezTo>
                  <a:pt x="12970" y="1644"/>
                  <a:pt x="12970" y="1880"/>
                  <a:pt x="13098" y="2050"/>
                </a:cubicBezTo>
                <a:lnTo>
                  <a:pt x="13482" y="2562"/>
                </a:lnTo>
                <a:lnTo>
                  <a:pt x="11079" y="2562"/>
                </a:lnTo>
                <a:lnTo>
                  <a:pt x="11077" y="962"/>
                </a:lnTo>
                <a:close/>
                <a:moveTo>
                  <a:pt x="10597" y="6698"/>
                </a:moveTo>
                <a:lnTo>
                  <a:pt x="11999" y="9334"/>
                </a:lnTo>
                <a:cubicBezTo>
                  <a:pt x="11791" y="9407"/>
                  <a:pt x="11628" y="9501"/>
                  <a:pt x="11483" y="9583"/>
                </a:cubicBezTo>
                <a:cubicBezTo>
                  <a:pt x="11221" y="9732"/>
                  <a:pt x="11031" y="9839"/>
                  <a:pt x="10597" y="9839"/>
                </a:cubicBezTo>
                <a:cubicBezTo>
                  <a:pt x="10164" y="9839"/>
                  <a:pt x="9973" y="9731"/>
                  <a:pt x="9711" y="9583"/>
                </a:cubicBezTo>
                <a:cubicBezTo>
                  <a:pt x="9566" y="9501"/>
                  <a:pt x="9404" y="9409"/>
                  <a:pt x="9196" y="9334"/>
                </a:cubicBezTo>
                <a:lnTo>
                  <a:pt x="10597" y="6698"/>
                </a:lnTo>
                <a:close/>
                <a:moveTo>
                  <a:pt x="4764" y="9246"/>
                </a:moveTo>
                <a:lnTo>
                  <a:pt x="5656" y="10893"/>
                </a:lnTo>
                <a:cubicBezTo>
                  <a:pt x="5570" y="10945"/>
                  <a:pt x="5492" y="10997"/>
                  <a:pt x="5422" y="11046"/>
                </a:cubicBezTo>
                <a:cubicBezTo>
                  <a:pt x="5215" y="11188"/>
                  <a:pt x="5079" y="11282"/>
                  <a:pt x="4764" y="11282"/>
                </a:cubicBezTo>
                <a:cubicBezTo>
                  <a:pt x="4449" y="11282"/>
                  <a:pt x="4313" y="11188"/>
                  <a:pt x="4107" y="11046"/>
                </a:cubicBezTo>
                <a:cubicBezTo>
                  <a:pt x="4035" y="10997"/>
                  <a:pt x="3960" y="10945"/>
                  <a:pt x="3872" y="10893"/>
                </a:cubicBezTo>
                <a:lnTo>
                  <a:pt x="4373" y="9968"/>
                </a:lnTo>
                <a:lnTo>
                  <a:pt x="4764" y="9246"/>
                </a:lnTo>
                <a:close/>
                <a:moveTo>
                  <a:pt x="6113" y="11740"/>
                </a:moveTo>
                <a:lnTo>
                  <a:pt x="6475" y="12406"/>
                </a:lnTo>
                <a:lnTo>
                  <a:pt x="4858" y="15448"/>
                </a:lnTo>
                <a:lnTo>
                  <a:pt x="1405" y="15448"/>
                </a:lnTo>
                <a:lnTo>
                  <a:pt x="3414" y="11740"/>
                </a:lnTo>
                <a:cubicBezTo>
                  <a:pt x="3461" y="11769"/>
                  <a:pt x="3508" y="11801"/>
                  <a:pt x="3560" y="11837"/>
                </a:cubicBezTo>
                <a:cubicBezTo>
                  <a:pt x="3823" y="12018"/>
                  <a:pt x="4149" y="12244"/>
                  <a:pt x="4763" y="12244"/>
                </a:cubicBezTo>
                <a:cubicBezTo>
                  <a:pt x="5378" y="12244"/>
                  <a:pt x="5704" y="12018"/>
                  <a:pt x="5966" y="11837"/>
                </a:cubicBezTo>
                <a:cubicBezTo>
                  <a:pt x="6019" y="11800"/>
                  <a:pt x="6068" y="11769"/>
                  <a:pt x="6113" y="11740"/>
                </a:cubicBezTo>
                <a:close/>
                <a:moveTo>
                  <a:pt x="12458" y="10199"/>
                </a:moveTo>
                <a:lnTo>
                  <a:pt x="15247" y="15448"/>
                </a:lnTo>
                <a:lnTo>
                  <a:pt x="5949" y="15448"/>
                </a:lnTo>
                <a:lnTo>
                  <a:pt x="7446" y="12629"/>
                </a:lnTo>
                <a:lnTo>
                  <a:pt x="8737" y="10199"/>
                </a:lnTo>
                <a:cubicBezTo>
                  <a:pt x="8929" y="10243"/>
                  <a:pt x="9067" y="10321"/>
                  <a:pt x="9237" y="10418"/>
                </a:cubicBezTo>
                <a:cubicBezTo>
                  <a:pt x="9537" y="10587"/>
                  <a:pt x="9909" y="10800"/>
                  <a:pt x="10597" y="10800"/>
                </a:cubicBezTo>
                <a:cubicBezTo>
                  <a:pt x="11285" y="10800"/>
                  <a:pt x="11659" y="10587"/>
                  <a:pt x="11959" y="10418"/>
                </a:cubicBezTo>
                <a:cubicBezTo>
                  <a:pt x="12129" y="10321"/>
                  <a:pt x="12267" y="10243"/>
                  <a:pt x="12458" y="10199"/>
                </a:cubicBezTo>
                <a:close/>
                <a:moveTo>
                  <a:pt x="10597" y="1"/>
                </a:moveTo>
                <a:cubicBezTo>
                  <a:pt x="10332" y="1"/>
                  <a:pt x="10117" y="216"/>
                  <a:pt x="10117" y="481"/>
                </a:cubicBezTo>
                <a:lnTo>
                  <a:pt x="10117" y="5554"/>
                </a:lnTo>
                <a:lnTo>
                  <a:pt x="7017" y="11387"/>
                </a:lnTo>
                <a:lnTo>
                  <a:pt x="5186" y="8007"/>
                </a:lnTo>
                <a:cubicBezTo>
                  <a:pt x="5095" y="7839"/>
                  <a:pt x="4929" y="7755"/>
                  <a:pt x="4763" y="7755"/>
                </a:cubicBezTo>
                <a:cubicBezTo>
                  <a:pt x="4598" y="7755"/>
                  <a:pt x="4432" y="7839"/>
                  <a:pt x="4341" y="8007"/>
                </a:cubicBezTo>
                <a:lnTo>
                  <a:pt x="175" y="15700"/>
                </a:lnTo>
                <a:cubicBezTo>
                  <a:pt x="0" y="16021"/>
                  <a:pt x="233" y="16410"/>
                  <a:pt x="598" y="16410"/>
                </a:cubicBezTo>
                <a:lnTo>
                  <a:pt x="16048" y="16410"/>
                </a:lnTo>
                <a:cubicBezTo>
                  <a:pt x="16410" y="16410"/>
                  <a:pt x="16641" y="16023"/>
                  <a:pt x="16473" y="15704"/>
                </a:cubicBezTo>
                <a:lnTo>
                  <a:pt x="16471" y="15704"/>
                </a:lnTo>
                <a:lnTo>
                  <a:pt x="11079" y="5553"/>
                </a:lnTo>
                <a:lnTo>
                  <a:pt x="11079" y="3526"/>
                </a:lnTo>
                <a:lnTo>
                  <a:pt x="14444" y="3526"/>
                </a:lnTo>
                <a:cubicBezTo>
                  <a:pt x="14840" y="3524"/>
                  <a:pt x="15065" y="3073"/>
                  <a:pt x="14828" y="2757"/>
                </a:cubicBezTo>
                <a:lnTo>
                  <a:pt x="14083" y="1763"/>
                </a:lnTo>
                <a:lnTo>
                  <a:pt x="14828" y="770"/>
                </a:lnTo>
                <a:cubicBezTo>
                  <a:pt x="15065" y="452"/>
                  <a:pt x="14840" y="1"/>
                  <a:pt x="1444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3"/>
          <p:cNvSpPr/>
          <p:nvPr/>
        </p:nvSpPr>
        <p:spPr>
          <a:xfrm>
            <a:off x="4114850" y="1703075"/>
            <a:ext cx="365700" cy="3657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2</a:t>
            </a:r>
            <a:endParaRPr sz="1600"/>
          </a:p>
        </p:txBody>
      </p:sp>
      <p:grpSp>
        <p:nvGrpSpPr>
          <p:cNvPr id="363" name="Google Shape;363;p33"/>
          <p:cNvGrpSpPr/>
          <p:nvPr/>
        </p:nvGrpSpPr>
        <p:grpSpPr>
          <a:xfrm>
            <a:off x="1568141" y="1732351"/>
            <a:ext cx="640108" cy="646476"/>
            <a:chOff x="-64764500" y="2280550"/>
            <a:chExt cx="316650" cy="319800"/>
          </a:xfrm>
        </p:grpSpPr>
        <p:sp>
          <p:nvSpPr>
            <p:cNvPr id="364" name="Google Shape;364;p33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3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" name="Google Shape;366;p33"/>
          <p:cNvSpPr/>
          <p:nvPr/>
        </p:nvSpPr>
        <p:spPr>
          <a:xfrm>
            <a:off x="1402600" y="1703075"/>
            <a:ext cx="365700" cy="365700"/>
          </a:xfrm>
          <a:prstGeom prst="ellipse">
            <a:avLst/>
          </a:prstGeom>
          <a:solidFill>
            <a:srgbClr val="FFFFFF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4"/>
          <p:cNvSpPr txBox="1"/>
          <p:nvPr>
            <p:ph type="title"/>
          </p:nvPr>
        </p:nvSpPr>
        <p:spPr>
          <a:xfrm>
            <a:off x="720200" y="1748850"/>
            <a:ext cx="4389000" cy="1188600"/>
          </a:xfrm>
          <a:prstGeom prst="rect">
            <a:avLst/>
          </a:prstGeom>
        </p:spPr>
        <p:txBody>
          <a:bodyPr anchorCtr="0" anchor="ctr" bIns="0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Results &amp; Analysis</a:t>
            </a:r>
            <a:endParaRPr/>
          </a:p>
        </p:txBody>
      </p:sp>
      <p:sp>
        <p:nvSpPr>
          <p:cNvPr id="372" name="Google Shape;372;p34"/>
          <p:cNvSpPr txBox="1"/>
          <p:nvPr>
            <p:ph idx="1" type="subTitle"/>
          </p:nvPr>
        </p:nvSpPr>
        <p:spPr>
          <a:xfrm>
            <a:off x="720200" y="3166050"/>
            <a:ext cx="4389000" cy="45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breakdown of various scenarios we modelled.</a:t>
            </a:r>
            <a:endParaRPr/>
          </a:p>
        </p:txBody>
      </p:sp>
      <p:sp>
        <p:nvSpPr>
          <p:cNvPr id="373" name="Google Shape;373;p34"/>
          <p:cNvSpPr/>
          <p:nvPr/>
        </p:nvSpPr>
        <p:spPr>
          <a:xfrm>
            <a:off x="688867" y="4493150"/>
            <a:ext cx="264383" cy="103625"/>
          </a:xfrm>
          <a:prstGeom prst="flowChartInputOutpu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4"/>
          <p:cNvSpPr/>
          <p:nvPr/>
        </p:nvSpPr>
        <p:spPr>
          <a:xfrm>
            <a:off x="5825100" y="1589250"/>
            <a:ext cx="1965000" cy="1965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34"/>
          <p:cNvSpPr/>
          <p:nvPr/>
        </p:nvSpPr>
        <p:spPr>
          <a:xfrm>
            <a:off x="5992350" y="1756500"/>
            <a:ext cx="1630500" cy="1630500"/>
          </a:xfrm>
          <a:prstGeom prst="mathMultiply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34"/>
          <p:cNvSpPr/>
          <p:nvPr/>
        </p:nvSpPr>
        <p:spPr>
          <a:xfrm rot="-5400000">
            <a:off x="6547350" y="2372700"/>
            <a:ext cx="520500" cy="39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35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Increasing Ticket Price</a:t>
            </a:r>
            <a:endParaRPr/>
          </a:p>
        </p:txBody>
      </p:sp>
      <p:sp>
        <p:nvSpPr>
          <p:cNvPr id="382" name="Google Shape;382;p35"/>
          <p:cNvSpPr txBox="1"/>
          <p:nvPr/>
        </p:nvSpPr>
        <p:spPr>
          <a:xfrm>
            <a:off x="354575" y="1284375"/>
            <a:ext cx="2813100" cy="1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arlow"/>
              <a:buChar char="●"/>
            </a:pP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Our current Adult Weekend ticket price is $81.00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383" name="Google Shape;3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4950" y="1226125"/>
            <a:ext cx="5185350" cy="3071125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5"/>
          <p:cNvSpPr txBox="1"/>
          <p:nvPr/>
        </p:nvSpPr>
        <p:spPr>
          <a:xfrm>
            <a:off x="354575" y="2267225"/>
            <a:ext cx="28131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Big Mountain Resort ranks particularly high in some of the most desirable features a ski resort can have.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85" name="Google Shape;385;p35"/>
          <p:cNvSpPr txBox="1"/>
          <p:nvPr/>
        </p:nvSpPr>
        <p:spPr>
          <a:xfrm>
            <a:off x="333725" y="3606425"/>
            <a:ext cx="28548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Our models predict that we can </a:t>
            </a: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raise Adult Weekend ticket prices up to</a:t>
            </a:r>
            <a:r>
              <a:rPr b="1" lang="en" sz="1500" u="sng">
                <a:latin typeface="Barlow"/>
                <a:ea typeface="Barlow"/>
                <a:cs typeface="Barlow"/>
                <a:sym typeface="Barlow"/>
              </a:rPr>
              <a:t> $95.87!</a:t>
            </a:r>
            <a:endParaRPr sz="1500" u="sng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386" name="Google Shape;38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4950" y="1229301"/>
            <a:ext cx="5185349" cy="307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4950" y="1229300"/>
            <a:ext cx="5185351" cy="307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14950" y="1229300"/>
            <a:ext cx="5185349" cy="307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6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Increasing Vertical Drop</a:t>
            </a:r>
            <a:endParaRPr/>
          </a:p>
        </p:txBody>
      </p:sp>
      <p:sp>
        <p:nvSpPr>
          <p:cNvPr id="394" name="Google Shape;394;p36"/>
          <p:cNvSpPr txBox="1"/>
          <p:nvPr/>
        </p:nvSpPr>
        <p:spPr>
          <a:xfrm>
            <a:off x="359038" y="1284375"/>
            <a:ext cx="3415200" cy="1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arlow"/>
              <a:buChar char="●"/>
            </a:pP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This scenario involves creating a new run and installing yet another chairlift.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95" name="Google Shape;395;p36"/>
          <p:cNvSpPr txBox="1"/>
          <p:nvPr/>
        </p:nvSpPr>
        <p:spPr>
          <a:xfrm>
            <a:off x="359038" y="2267225"/>
            <a:ext cx="34152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This would increase the overall vertical drop of the resort by 150 feet and allow for a better distribution of guests around the resort.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96" name="Google Shape;396;p36"/>
          <p:cNvSpPr txBox="1"/>
          <p:nvPr/>
        </p:nvSpPr>
        <p:spPr>
          <a:xfrm>
            <a:off x="333700" y="3675350"/>
            <a:ext cx="3465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Our models predict that we can </a:t>
            </a: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raise Adult Weekend ticket by $8.61</a:t>
            </a:r>
            <a:endParaRPr sz="1500" u="sng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97" name="Google Shape;397;p36"/>
          <p:cNvSpPr txBox="1"/>
          <p:nvPr/>
        </p:nvSpPr>
        <p:spPr>
          <a:xfrm>
            <a:off x="4663125" y="1833000"/>
            <a:ext cx="2854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100">
                <a:latin typeface="Barlow"/>
                <a:ea typeface="Barlow"/>
                <a:cs typeface="Barlow"/>
                <a:sym typeface="Barlow"/>
              </a:rPr>
              <a:t>Over the season this would lead to an increase in revenue of </a:t>
            </a:r>
            <a:r>
              <a:rPr b="1" lang="en" sz="2100">
                <a:latin typeface="Barlow"/>
                <a:ea typeface="Barlow"/>
                <a:cs typeface="Barlow"/>
                <a:sym typeface="Barlow"/>
              </a:rPr>
              <a:t>$15,065,471.</a:t>
            </a:r>
            <a:endParaRPr b="1" sz="2100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398" name="Google Shape;3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416" y="1281575"/>
            <a:ext cx="4416220" cy="331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7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Increasing Vertical Drop &amp; Snow Cover</a:t>
            </a:r>
            <a:endParaRPr/>
          </a:p>
        </p:txBody>
      </p:sp>
      <p:sp>
        <p:nvSpPr>
          <p:cNvPr id="404" name="Google Shape;404;p37"/>
          <p:cNvSpPr txBox="1"/>
          <p:nvPr/>
        </p:nvSpPr>
        <p:spPr>
          <a:xfrm>
            <a:off x="359095" y="1683700"/>
            <a:ext cx="3423600" cy="12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Barlow"/>
              <a:buChar char="●"/>
            </a:pP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NOTE: this scenario is in addition to the previous (installing a new chairlift and new run)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05" name="Google Shape;405;p37"/>
          <p:cNvSpPr txBox="1"/>
          <p:nvPr/>
        </p:nvSpPr>
        <p:spPr>
          <a:xfrm>
            <a:off x="359095" y="2749575"/>
            <a:ext cx="34236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In this scenario, we add an </a:t>
            </a: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additional 2 acres</a:t>
            </a:r>
            <a:r>
              <a:rPr lang="en" sz="1500">
                <a:latin typeface="Barlow"/>
                <a:ea typeface="Barlow"/>
                <a:cs typeface="Barlow"/>
                <a:sym typeface="Barlow"/>
              </a:rPr>
              <a:t> of snow coverage.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06" name="Google Shape;406;p37"/>
          <p:cNvSpPr txBox="1"/>
          <p:nvPr/>
        </p:nvSpPr>
        <p:spPr>
          <a:xfrm>
            <a:off x="333700" y="3721275"/>
            <a:ext cx="3474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Our models predict that we can </a:t>
            </a: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raise Adult Weekend ticket prices by $9.90</a:t>
            </a:r>
            <a:endParaRPr sz="1500" u="sng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07" name="Google Shape;407;p37"/>
          <p:cNvSpPr txBox="1"/>
          <p:nvPr/>
        </p:nvSpPr>
        <p:spPr>
          <a:xfrm>
            <a:off x="4730350" y="2419625"/>
            <a:ext cx="40626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Compared to the previous scenario, the impact is minimal. </a:t>
            </a: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This change only raises the price by an additional </a:t>
            </a:r>
            <a:r>
              <a:rPr b="1" lang="en" sz="1500" u="sng">
                <a:latin typeface="Barlow"/>
                <a:ea typeface="Barlow"/>
                <a:cs typeface="Barlow"/>
                <a:sym typeface="Barlow"/>
              </a:rPr>
              <a:t>$1.29</a:t>
            </a:r>
            <a:endParaRPr b="1" sz="1500" u="sng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408" name="Google Shape;40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700" y="1683712"/>
            <a:ext cx="4894476" cy="275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8"/>
          <p:cNvSpPr txBox="1"/>
          <p:nvPr>
            <p:ph type="title"/>
          </p:nvPr>
        </p:nvSpPr>
        <p:spPr>
          <a:xfrm>
            <a:off x="720000" y="425514"/>
            <a:ext cx="7704000" cy="4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Increasing Run Length &amp; Snow Cover</a:t>
            </a:r>
            <a:endParaRPr/>
          </a:p>
        </p:txBody>
      </p:sp>
      <p:sp>
        <p:nvSpPr>
          <p:cNvPr id="414" name="Google Shape;414;p38"/>
          <p:cNvSpPr txBox="1"/>
          <p:nvPr/>
        </p:nvSpPr>
        <p:spPr>
          <a:xfrm>
            <a:off x="384395" y="1683700"/>
            <a:ext cx="3423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In this scenario, we </a:t>
            </a: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increase the length of our longest run by 0.2 miles</a:t>
            </a:r>
            <a:r>
              <a:rPr lang="en" sz="1500">
                <a:latin typeface="Barlow"/>
                <a:ea typeface="Barlow"/>
                <a:cs typeface="Barlow"/>
                <a:sym typeface="Barlow"/>
              </a:rPr>
              <a:t> and add </a:t>
            </a: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 4 acres</a:t>
            </a:r>
            <a:r>
              <a:rPr lang="en" sz="1500">
                <a:latin typeface="Barlow"/>
                <a:ea typeface="Barlow"/>
                <a:cs typeface="Barlow"/>
                <a:sym typeface="Barlow"/>
              </a:rPr>
              <a:t> of snow coverage.</a:t>
            </a:r>
            <a:endParaRPr sz="15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15" name="Google Shape;415;p38"/>
          <p:cNvSpPr txBox="1"/>
          <p:nvPr/>
        </p:nvSpPr>
        <p:spPr>
          <a:xfrm>
            <a:off x="359050" y="2754750"/>
            <a:ext cx="34743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Our models predict that there will be </a:t>
            </a:r>
            <a:r>
              <a:rPr b="1" lang="en" sz="1500" u="sng">
                <a:latin typeface="Barlow"/>
                <a:ea typeface="Barlow"/>
                <a:cs typeface="Barlow"/>
                <a:sym typeface="Barlow"/>
              </a:rPr>
              <a:t>no difference</a:t>
            </a:r>
            <a:r>
              <a:rPr b="1" lang="en" sz="1500">
                <a:latin typeface="Barlow"/>
                <a:ea typeface="Barlow"/>
                <a:cs typeface="Barlow"/>
                <a:sym typeface="Barlow"/>
              </a:rPr>
              <a:t> in adult weekend price.</a:t>
            </a:r>
            <a:endParaRPr b="1" sz="1500" u="sng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16" name="Google Shape;416;p38"/>
          <p:cNvSpPr txBox="1"/>
          <p:nvPr/>
        </p:nvSpPr>
        <p:spPr>
          <a:xfrm>
            <a:off x="359050" y="3592875"/>
            <a:ext cx="3474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1000"/>
              </a:spcAft>
              <a:buSzPts val="1500"/>
              <a:buFont typeface="Barlow"/>
              <a:buChar char="●"/>
            </a:pPr>
            <a:r>
              <a:rPr lang="en" sz="1500">
                <a:latin typeface="Barlow"/>
                <a:ea typeface="Barlow"/>
                <a:cs typeface="Barlow"/>
                <a:sym typeface="Barlow"/>
              </a:rPr>
              <a:t>This is because our model marks longest run as an unimportant feature when it comes to adult weekend ticket pricing.</a:t>
            </a:r>
            <a:endParaRPr sz="1500" u="sng"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417" name="Google Shape;41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4125" y="1683700"/>
            <a:ext cx="4369925" cy="290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ki Resort Business Plan by Slidesgo">
  <a:themeElements>
    <a:clrScheme name="Simple Light">
      <a:dk1>
        <a:srgbClr val="191919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